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57" r:id="rId4"/>
    <p:sldId id="258" r:id="rId5"/>
    <p:sldId id="259" r:id="rId6"/>
    <p:sldId id="260" r:id="rId7"/>
    <p:sldId id="272" r:id="rId8"/>
    <p:sldId id="262" r:id="rId9"/>
    <p:sldId id="261" r:id="rId10"/>
    <p:sldId id="263" r:id="rId11"/>
    <p:sldId id="265" r:id="rId12"/>
    <p:sldId id="266" r:id="rId13"/>
    <p:sldId id="264" r:id="rId14"/>
    <p:sldId id="268" r:id="rId15"/>
    <p:sldId id="273" r:id="rId16"/>
    <p:sldId id="277" r:id="rId17"/>
    <p:sldId id="269"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D0C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7.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45"/>
      <c:rotY val="0"/>
      <c:rAngAx val="0"/>
    </c:view3D>
    <c:floor>
      <c:thickness val="0"/>
    </c:floor>
    <c:sideWall>
      <c:thickness val="0"/>
    </c:sideWall>
    <c:backWall>
      <c:thickness val="0"/>
    </c:backWall>
    <c:plotArea>
      <c:layout/>
      <c:pie3DChart>
        <c:varyColors val="1"/>
        <c:ser>
          <c:idx val="0"/>
          <c:order val="0"/>
          <c:dLbls>
            <c:dLbl>
              <c:idx val="0"/>
              <c:layout>
                <c:manualLayout>
                  <c:x val="-5.7719281190978779E-2"/>
                  <c:y val="0.1620770206819125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A3-4FD8-B54F-0F12E6802F2B}"/>
                </c:ext>
              </c:extLst>
            </c:dLbl>
            <c:dLbl>
              <c:idx val="2"/>
              <c:layout>
                <c:manualLayout>
                  <c:x val="0.24248222425235519"/>
                  <c:y val="1.878688036335887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A3-4FD8-B54F-0F12E6802F2B}"/>
                </c:ext>
              </c:extLst>
            </c:dLbl>
            <c:dLbl>
              <c:idx val="3"/>
              <c:layout>
                <c:manualLayout>
                  <c:x val="5.7916597229937417E-2"/>
                  <c:y val="0.1586300352592401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A3-4FD8-B54F-0F12E6802F2B}"/>
                </c:ext>
              </c:extLst>
            </c:dLbl>
            <c:spPr>
              <a:noFill/>
              <a:ln>
                <a:noFill/>
              </a:ln>
              <a:effectLst/>
            </c:spPr>
            <c:txPr>
              <a:bodyPr/>
              <a:lstStyle/>
              <a:p>
                <a:pPr>
                  <a:defRPr sz="1400"/>
                </a:pPr>
                <a:endParaRPr lang="ja-JP"/>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Sheet2!$C$5:$C$8</c:f>
              <c:strCache>
                <c:ptCount val="4"/>
                <c:pt idx="0">
                  <c:v>2～3日が限度</c:v>
                </c:pt>
                <c:pt idx="1">
                  <c:v>1週間程度大丈夫</c:v>
                </c:pt>
                <c:pt idx="2">
                  <c:v>半月程度大丈夫</c:v>
                </c:pt>
                <c:pt idx="3">
                  <c:v>1ヶ月は大丈夫</c:v>
                </c:pt>
              </c:strCache>
            </c:strRef>
          </c:cat>
          <c:val>
            <c:numRef>
              <c:f>Sheet2!$D$5:$D$8</c:f>
              <c:numCache>
                <c:formatCode>General</c:formatCode>
                <c:ptCount val="4"/>
                <c:pt idx="0">
                  <c:v>7.7</c:v>
                </c:pt>
                <c:pt idx="1">
                  <c:v>53.8</c:v>
                </c:pt>
                <c:pt idx="2">
                  <c:v>33.299999999999997</c:v>
                </c:pt>
                <c:pt idx="3">
                  <c:v>5.0999999999999996</c:v>
                </c:pt>
              </c:numCache>
            </c:numRef>
          </c:val>
          <c:extLst>
            <c:ext xmlns:c16="http://schemas.microsoft.com/office/drawing/2014/chart" uri="{C3380CC4-5D6E-409C-BE32-E72D297353CC}">
              <c16:uniqueId val="{00000003-5EA3-4FD8-B54F-0F12E6802F2B}"/>
            </c:ext>
          </c:extLst>
        </c:ser>
        <c:ser>
          <c:idx val="1"/>
          <c:order val="1"/>
          <c:cat>
            <c:strRef>
              <c:f>Sheet2!$C$5:$C$8</c:f>
              <c:strCache>
                <c:ptCount val="4"/>
                <c:pt idx="0">
                  <c:v>2～3日が限度</c:v>
                </c:pt>
                <c:pt idx="1">
                  <c:v>1週間程度大丈夫</c:v>
                </c:pt>
                <c:pt idx="2">
                  <c:v>半月程度大丈夫</c:v>
                </c:pt>
                <c:pt idx="3">
                  <c:v>1ヶ月は大丈夫</c:v>
                </c:pt>
              </c:strCache>
            </c:strRef>
          </c:cat>
          <c:val>
            <c:numRef>
              <c:f>Sheet2!$C$6</c:f>
              <c:numCache>
                <c:formatCode>General</c:formatCode>
                <c:ptCount val="1"/>
                <c:pt idx="0">
                  <c:v>0</c:v>
                </c:pt>
              </c:numCache>
            </c:numRef>
          </c:val>
          <c:extLst>
            <c:ext xmlns:c16="http://schemas.microsoft.com/office/drawing/2014/chart" uri="{C3380CC4-5D6E-409C-BE32-E72D297353CC}">
              <c16:uniqueId val="{00000004-5EA3-4FD8-B54F-0F12E6802F2B}"/>
            </c:ext>
          </c:extLst>
        </c:ser>
        <c:dLbls>
          <c:showLegendKey val="0"/>
          <c:showVal val="0"/>
          <c:showCatName val="0"/>
          <c:showSerName val="0"/>
          <c:showPercent val="0"/>
          <c:showBubbleSize val="0"/>
          <c:showLeaderLines val="1"/>
        </c:dLbls>
      </c:pie3DChart>
    </c:plotArea>
    <c:plotVisOnly val="1"/>
    <c:dispBlanksAs val="gap"/>
    <c:showDLblsOverMax val="0"/>
  </c:chart>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glow rad="101600">
        <a:schemeClr val="accent5">
          <a:satMod val="175000"/>
          <a:alpha val="40000"/>
        </a:schemeClr>
      </a:glow>
    </a:effectLst>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3469157162529566E-2"/>
          <c:y val="5.1400554097404488E-2"/>
          <c:w val="0.91008839141744058"/>
          <c:h val="0.7928985124853476"/>
        </c:manualLayout>
      </c:layout>
      <c:barChart>
        <c:barDir val="col"/>
        <c:grouping val="clustered"/>
        <c:varyColors val="0"/>
        <c:ser>
          <c:idx val="0"/>
          <c:order val="0"/>
          <c:invertIfNegative val="0"/>
          <c:dLbls>
            <c:spPr>
              <a:noFill/>
              <a:ln>
                <a:noFill/>
              </a:ln>
              <a:effectLst/>
            </c:spPr>
            <c:txPr>
              <a:bodyPr/>
              <a:lstStyle/>
              <a:p>
                <a:pPr>
                  <a:defRPr sz="14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Sheet1!$C$5:$C$12</c:f>
              <c:strCache>
                <c:ptCount val="8"/>
                <c:pt idx="0">
                  <c:v>米</c:v>
                </c:pt>
                <c:pt idx="1">
                  <c:v>野菜</c:v>
                </c:pt>
                <c:pt idx="2">
                  <c:v>味噌</c:v>
                </c:pt>
                <c:pt idx="3">
                  <c:v>漬物</c:v>
                </c:pt>
                <c:pt idx="4">
                  <c:v>暖房用燃料</c:v>
                </c:pt>
                <c:pt idx="5">
                  <c:v>調理用燃料</c:v>
                </c:pt>
                <c:pt idx="6">
                  <c:v>その他</c:v>
                </c:pt>
                <c:pt idx="7">
                  <c:v>特になし</c:v>
                </c:pt>
              </c:strCache>
            </c:strRef>
          </c:cat>
          <c:val>
            <c:numRef>
              <c:f>Sheet1!$D$5:$D$12</c:f>
              <c:numCache>
                <c:formatCode>General</c:formatCode>
                <c:ptCount val="8"/>
                <c:pt idx="0">
                  <c:v>10.3</c:v>
                </c:pt>
                <c:pt idx="1">
                  <c:v>74.400000000000006</c:v>
                </c:pt>
                <c:pt idx="2">
                  <c:v>43.6</c:v>
                </c:pt>
                <c:pt idx="3">
                  <c:v>51.3</c:v>
                </c:pt>
                <c:pt idx="4">
                  <c:v>23.1</c:v>
                </c:pt>
                <c:pt idx="5">
                  <c:v>7.7</c:v>
                </c:pt>
                <c:pt idx="6">
                  <c:v>2.6</c:v>
                </c:pt>
                <c:pt idx="7">
                  <c:v>12.8</c:v>
                </c:pt>
              </c:numCache>
            </c:numRef>
          </c:val>
          <c:extLst>
            <c:ext xmlns:c16="http://schemas.microsoft.com/office/drawing/2014/chart" uri="{C3380CC4-5D6E-409C-BE32-E72D297353CC}">
              <c16:uniqueId val="{00000000-AF60-4A4E-98ED-7C5262A7ABC8}"/>
            </c:ext>
          </c:extLst>
        </c:ser>
        <c:dLbls>
          <c:showLegendKey val="0"/>
          <c:showVal val="0"/>
          <c:showCatName val="0"/>
          <c:showSerName val="0"/>
          <c:showPercent val="0"/>
          <c:showBubbleSize val="0"/>
        </c:dLbls>
        <c:gapWidth val="90"/>
        <c:axId val="121919024"/>
        <c:axId val="210008048"/>
      </c:barChart>
      <c:catAx>
        <c:axId val="121919024"/>
        <c:scaling>
          <c:orientation val="minMax"/>
        </c:scaling>
        <c:delete val="0"/>
        <c:axPos val="b"/>
        <c:numFmt formatCode="General" sourceLinked="0"/>
        <c:majorTickMark val="out"/>
        <c:minorTickMark val="none"/>
        <c:tickLblPos val="nextTo"/>
        <c:txPr>
          <a:bodyPr rot="0" vert="horz"/>
          <a:lstStyle/>
          <a:p>
            <a:pPr>
              <a:defRPr sz="1000" b="1" baseline="0"/>
            </a:pPr>
            <a:endParaRPr lang="ja-JP"/>
          </a:p>
        </c:txPr>
        <c:crossAx val="210008048"/>
        <c:crosses val="autoZero"/>
        <c:auto val="1"/>
        <c:lblAlgn val="ctr"/>
        <c:lblOffset val="100"/>
        <c:noMultiLvlLbl val="0"/>
      </c:catAx>
      <c:valAx>
        <c:axId val="210008048"/>
        <c:scaling>
          <c:orientation val="minMax"/>
        </c:scaling>
        <c:delete val="0"/>
        <c:axPos val="l"/>
        <c:majorGridlines/>
        <c:title>
          <c:tx>
            <c:rich>
              <a:bodyPr rot="0" vert="wordArtVertRtl"/>
              <a:lstStyle/>
              <a:p>
                <a:pPr>
                  <a:defRPr/>
                </a:pPr>
                <a:r>
                  <a:rPr lang="en-US" altLang="en-US"/>
                  <a:t>％</a:t>
                </a:r>
              </a:p>
            </c:rich>
          </c:tx>
          <c:overlay val="0"/>
        </c:title>
        <c:numFmt formatCode="General" sourceLinked="1"/>
        <c:majorTickMark val="out"/>
        <c:minorTickMark val="none"/>
        <c:tickLblPos val="nextTo"/>
        <c:crossAx val="121919024"/>
        <c:crosses val="autoZero"/>
        <c:crossBetween val="between"/>
      </c:valAx>
    </c:plotArea>
    <c:plotVisOnly val="1"/>
    <c:dispBlanksAs val="gap"/>
    <c:showDLblsOverMax val="0"/>
  </c:chart>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glow rad="101600">
        <a:schemeClr val="accent5">
          <a:satMod val="175000"/>
          <a:alpha val="40000"/>
        </a:schemeClr>
      </a:glow>
    </a:effectLst>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246094166590712"/>
          <c:y val="0.22711986346175389"/>
          <c:w val="0.73506601656825332"/>
          <c:h val="0.67959897128865898"/>
        </c:manualLayout>
      </c:layout>
      <c:barChart>
        <c:barDir val="bar"/>
        <c:grouping val="percentStacked"/>
        <c:varyColors val="0"/>
        <c:ser>
          <c:idx val="0"/>
          <c:order val="0"/>
          <c:tx>
            <c:strRef>
              <c:f>②!$D$6</c:f>
              <c:strCache>
                <c:ptCount val="1"/>
                <c:pt idx="0">
                  <c:v>雪下ろし転落</c:v>
                </c:pt>
              </c:strCache>
            </c:strRef>
          </c:tx>
          <c:spPr>
            <a:gradFill rotWithShape="0">
              <a:gsLst>
                <a:gs pos="0">
                  <a:srgbClr xmlns:mc="http://schemas.openxmlformats.org/markup-compatibility/2006" xmlns:a14="http://schemas.microsoft.com/office/drawing/2010/main" val="FF0000" mc:Ignorable="a14" a14:legacySpreadsheetColorIndex="10"/>
                </a:gs>
                <a:gs pos="100000">
                  <a:srgbClr xmlns:mc="http://schemas.openxmlformats.org/markup-compatibility/2006" xmlns:a14="http://schemas.microsoft.com/office/drawing/2010/main" val="000000" mc:Ignorable="a14" a14:legacySpreadsheetColorIndex="10">
                    <a:gamma/>
                    <a:shade val="46275"/>
                    <a:invGamma/>
                  </a:srgbClr>
                </a:gs>
              </a:gsLst>
              <a:lin ang="5400000" scaled="1"/>
            </a:gradFill>
            <a:ln w="12700">
              <a:solidFill>
                <a:srgbClr val="000000"/>
              </a:solidFill>
              <a:prstDash val="solid"/>
            </a:ln>
          </c:spPr>
          <c:invertIfNegative val="0"/>
          <c:cat>
            <c:strRef>
              <c:f>②!$C$7:$C$10</c:f>
              <c:strCache>
                <c:ptCount val="4"/>
                <c:pt idx="0">
                  <c:v>1956-65</c:v>
                </c:pt>
                <c:pt idx="1">
                  <c:v>1966-75</c:v>
                </c:pt>
                <c:pt idx="2">
                  <c:v>1976-90</c:v>
                </c:pt>
                <c:pt idx="3">
                  <c:v>2005/6年冬期</c:v>
                </c:pt>
              </c:strCache>
            </c:strRef>
          </c:cat>
          <c:val>
            <c:numRef>
              <c:f>②!$D$7:$D$10</c:f>
              <c:numCache>
                <c:formatCode>General</c:formatCode>
                <c:ptCount val="4"/>
                <c:pt idx="0">
                  <c:v>2</c:v>
                </c:pt>
                <c:pt idx="1">
                  <c:v>8</c:v>
                </c:pt>
                <c:pt idx="2">
                  <c:v>27</c:v>
                </c:pt>
                <c:pt idx="3">
                  <c:v>13</c:v>
                </c:pt>
              </c:numCache>
            </c:numRef>
          </c:val>
          <c:extLst>
            <c:ext xmlns:c16="http://schemas.microsoft.com/office/drawing/2014/chart" uri="{C3380CC4-5D6E-409C-BE32-E72D297353CC}">
              <c16:uniqueId val="{00000000-9D05-4C70-B34D-79DB733E40F7}"/>
            </c:ext>
          </c:extLst>
        </c:ser>
        <c:ser>
          <c:idx val="1"/>
          <c:order val="1"/>
          <c:tx>
            <c:strRef>
              <c:f>②!$E$6</c:f>
              <c:strCache>
                <c:ptCount val="1"/>
                <c:pt idx="0">
                  <c:v>屋根等落雪</c:v>
                </c:pt>
              </c:strCache>
            </c:strRef>
          </c:tx>
          <c:spPr>
            <a:gradFill rotWithShape="0">
              <a:gsLst>
                <a:gs pos="0">
                  <a:srgbClr xmlns:mc="http://schemas.openxmlformats.org/markup-compatibility/2006" xmlns:a14="http://schemas.microsoft.com/office/drawing/2010/main" val="FF9900" mc:Ignorable="a14" a14:legacySpreadsheetColorIndex="52"/>
                </a:gs>
                <a:gs pos="100000">
                  <a:srgbClr xmlns:mc="http://schemas.openxmlformats.org/markup-compatibility/2006" xmlns:a14="http://schemas.microsoft.com/office/drawing/2010/main" val="000000" mc:Ignorable="a14" a14:legacySpreadsheetColorIndex="52">
                    <a:gamma/>
                    <a:shade val="46275"/>
                    <a:invGamma/>
                  </a:srgbClr>
                </a:gs>
              </a:gsLst>
              <a:lin ang="5400000" scaled="1"/>
            </a:gradFill>
            <a:ln w="12700">
              <a:solidFill>
                <a:srgbClr val="000000"/>
              </a:solidFill>
              <a:prstDash val="solid"/>
            </a:ln>
          </c:spPr>
          <c:invertIfNegative val="0"/>
          <c:cat>
            <c:strRef>
              <c:f>②!$C$7:$C$10</c:f>
              <c:strCache>
                <c:ptCount val="4"/>
                <c:pt idx="0">
                  <c:v>1956-65</c:v>
                </c:pt>
                <c:pt idx="1">
                  <c:v>1966-75</c:v>
                </c:pt>
                <c:pt idx="2">
                  <c:v>1976-90</c:v>
                </c:pt>
                <c:pt idx="3">
                  <c:v>2005/6年冬期</c:v>
                </c:pt>
              </c:strCache>
            </c:strRef>
          </c:cat>
          <c:val>
            <c:numRef>
              <c:f>②!$E$7:$E$10</c:f>
              <c:numCache>
                <c:formatCode>General</c:formatCode>
                <c:ptCount val="4"/>
                <c:pt idx="0">
                  <c:v>3</c:v>
                </c:pt>
                <c:pt idx="1">
                  <c:v>4</c:v>
                </c:pt>
                <c:pt idx="2">
                  <c:v>18</c:v>
                </c:pt>
                <c:pt idx="3">
                  <c:v>7</c:v>
                </c:pt>
              </c:numCache>
            </c:numRef>
          </c:val>
          <c:extLst>
            <c:ext xmlns:c16="http://schemas.microsoft.com/office/drawing/2014/chart" uri="{C3380CC4-5D6E-409C-BE32-E72D297353CC}">
              <c16:uniqueId val="{00000001-9D05-4C70-B34D-79DB733E40F7}"/>
            </c:ext>
          </c:extLst>
        </c:ser>
        <c:ser>
          <c:idx val="2"/>
          <c:order val="2"/>
          <c:tx>
            <c:strRef>
              <c:f>②!$F$6</c:f>
              <c:strCache>
                <c:ptCount val="1"/>
                <c:pt idx="0">
                  <c:v>建物倒壊</c:v>
                </c:pt>
              </c:strCache>
            </c:strRef>
          </c:tx>
          <c:spPr>
            <a:gradFill rotWithShape="0">
              <a:gsLst>
                <a:gs pos="0">
                  <a:srgbClr xmlns:mc="http://schemas.openxmlformats.org/markup-compatibility/2006" xmlns:a14="http://schemas.microsoft.com/office/drawing/2010/main" val="FFFF00" mc:Ignorable="a14" a14:legacySpreadsheetColorIndex="13"/>
                </a:gs>
                <a:gs pos="100000">
                  <a:srgbClr xmlns:mc="http://schemas.openxmlformats.org/markup-compatibility/2006" xmlns:a14="http://schemas.microsoft.com/office/drawing/2010/main" val="000000" mc:Ignorable="a14" a14:legacySpreadsheetColorIndex="13">
                    <a:gamma/>
                    <a:shade val="46275"/>
                    <a:invGamma/>
                  </a:srgbClr>
                </a:gs>
              </a:gsLst>
              <a:lin ang="5400000" scaled="1"/>
            </a:gradFill>
            <a:ln w="12700">
              <a:solidFill>
                <a:srgbClr val="000000"/>
              </a:solidFill>
              <a:prstDash val="solid"/>
            </a:ln>
          </c:spPr>
          <c:invertIfNegative val="0"/>
          <c:cat>
            <c:strRef>
              <c:f>②!$C$7:$C$10</c:f>
              <c:strCache>
                <c:ptCount val="4"/>
                <c:pt idx="0">
                  <c:v>1956-65</c:v>
                </c:pt>
                <c:pt idx="1">
                  <c:v>1966-75</c:v>
                </c:pt>
                <c:pt idx="2">
                  <c:v>1976-90</c:v>
                </c:pt>
                <c:pt idx="3">
                  <c:v>2005/6年冬期</c:v>
                </c:pt>
              </c:strCache>
            </c:strRef>
          </c:cat>
          <c:val>
            <c:numRef>
              <c:f>②!$F$7:$F$10</c:f>
              <c:numCache>
                <c:formatCode>General</c:formatCode>
                <c:ptCount val="4"/>
                <c:pt idx="0">
                  <c:v>5</c:v>
                </c:pt>
                <c:pt idx="1">
                  <c:v>1</c:v>
                </c:pt>
                <c:pt idx="2">
                  <c:v>2</c:v>
                </c:pt>
                <c:pt idx="3">
                  <c:v>0</c:v>
                </c:pt>
              </c:numCache>
            </c:numRef>
          </c:val>
          <c:extLst>
            <c:ext xmlns:c16="http://schemas.microsoft.com/office/drawing/2014/chart" uri="{C3380CC4-5D6E-409C-BE32-E72D297353CC}">
              <c16:uniqueId val="{00000002-9D05-4C70-B34D-79DB733E40F7}"/>
            </c:ext>
          </c:extLst>
        </c:ser>
        <c:ser>
          <c:idx val="3"/>
          <c:order val="3"/>
          <c:tx>
            <c:strRef>
              <c:f>②!$G$6</c:f>
              <c:strCache>
                <c:ptCount val="1"/>
                <c:pt idx="0">
                  <c:v>除雪機事故</c:v>
                </c:pt>
              </c:strCache>
            </c:strRef>
          </c:tx>
          <c:spPr>
            <a:gradFill rotWithShape="0">
              <a:gsLst>
                <a:gs pos="0">
                  <a:srgbClr xmlns:mc="http://schemas.openxmlformats.org/markup-compatibility/2006" xmlns:a14="http://schemas.microsoft.com/office/drawing/2010/main" val="008080" mc:Ignorable="a14" a14:legacySpreadsheetColorIndex="21"/>
                </a:gs>
                <a:gs pos="100000">
                  <a:srgbClr xmlns:mc="http://schemas.openxmlformats.org/markup-compatibility/2006" xmlns:a14="http://schemas.microsoft.com/office/drawing/2010/main" val="000000" mc:Ignorable="a14" a14:legacySpreadsheetColorIndex="21">
                    <a:gamma/>
                    <a:shade val="46275"/>
                    <a:invGamma/>
                  </a:srgbClr>
                </a:gs>
              </a:gsLst>
              <a:lin ang="5400000" scaled="1"/>
            </a:gradFill>
            <a:ln w="12700">
              <a:solidFill>
                <a:srgbClr val="000000"/>
              </a:solidFill>
              <a:prstDash val="solid"/>
            </a:ln>
          </c:spPr>
          <c:invertIfNegative val="0"/>
          <c:cat>
            <c:strRef>
              <c:f>②!$C$7:$C$10</c:f>
              <c:strCache>
                <c:ptCount val="4"/>
                <c:pt idx="0">
                  <c:v>1956-65</c:v>
                </c:pt>
                <c:pt idx="1">
                  <c:v>1966-75</c:v>
                </c:pt>
                <c:pt idx="2">
                  <c:v>1976-90</c:v>
                </c:pt>
                <c:pt idx="3">
                  <c:v>2005/6年冬期</c:v>
                </c:pt>
              </c:strCache>
            </c:strRef>
          </c:cat>
          <c:val>
            <c:numRef>
              <c:f>②!$G$7:$G$10</c:f>
              <c:numCache>
                <c:formatCode>General</c:formatCode>
                <c:ptCount val="4"/>
                <c:pt idx="0">
                  <c:v>2</c:v>
                </c:pt>
                <c:pt idx="1">
                  <c:v>0</c:v>
                </c:pt>
                <c:pt idx="2">
                  <c:v>5</c:v>
                </c:pt>
                <c:pt idx="3">
                  <c:v>3</c:v>
                </c:pt>
              </c:numCache>
            </c:numRef>
          </c:val>
          <c:extLst>
            <c:ext xmlns:c16="http://schemas.microsoft.com/office/drawing/2014/chart" uri="{C3380CC4-5D6E-409C-BE32-E72D297353CC}">
              <c16:uniqueId val="{00000003-9D05-4C70-B34D-79DB733E40F7}"/>
            </c:ext>
          </c:extLst>
        </c:ser>
        <c:ser>
          <c:idx val="4"/>
          <c:order val="4"/>
          <c:tx>
            <c:strRef>
              <c:f>②!$H$6</c:f>
              <c:strCache>
                <c:ptCount val="1"/>
                <c:pt idx="0">
                  <c:v>雪崩</c:v>
                </c:pt>
              </c:strCache>
            </c:strRef>
          </c:tx>
          <c:spPr>
            <a:gradFill rotWithShape="0">
              <a:gsLst>
                <a:gs pos="0">
                  <a:srgbClr xmlns:mc="http://schemas.openxmlformats.org/markup-compatibility/2006" xmlns:a14="http://schemas.microsoft.com/office/drawing/2010/main" val="CCFFFF" mc:Ignorable="a14" a14:legacySpreadsheetColorIndex="41"/>
                </a:gs>
                <a:gs pos="100000">
                  <a:srgbClr xmlns:mc="http://schemas.openxmlformats.org/markup-compatibility/2006" xmlns:a14="http://schemas.microsoft.com/office/drawing/2010/main" val="000000" mc:Ignorable="a14" a14:legacySpreadsheetColorIndex="41">
                    <a:gamma/>
                    <a:shade val="46275"/>
                    <a:invGamma/>
                  </a:srgbClr>
                </a:gs>
              </a:gsLst>
              <a:lin ang="5400000" scaled="1"/>
            </a:gradFill>
            <a:ln w="12700">
              <a:solidFill>
                <a:srgbClr val="000000"/>
              </a:solidFill>
              <a:prstDash val="solid"/>
            </a:ln>
          </c:spPr>
          <c:invertIfNegative val="0"/>
          <c:cat>
            <c:strRef>
              <c:f>②!$C$7:$C$10</c:f>
              <c:strCache>
                <c:ptCount val="4"/>
                <c:pt idx="0">
                  <c:v>1956-65</c:v>
                </c:pt>
                <c:pt idx="1">
                  <c:v>1966-75</c:v>
                </c:pt>
                <c:pt idx="2">
                  <c:v>1976-90</c:v>
                </c:pt>
                <c:pt idx="3">
                  <c:v>2005/6年冬期</c:v>
                </c:pt>
              </c:strCache>
            </c:strRef>
          </c:cat>
          <c:val>
            <c:numRef>
              <c:f>②!$H$7:$H$10</c:f>
              <c:numCache>
                <c:formatCode>General</c:formatCode>
                <c:ptCount val="4"/>
                <c:pt idx="0">
                  <c:v>49</c:v>
                </c:pt>
                <c:pt idx="1">
                  <c:v>8</c:v>
                </c:pt>
                <c:pt idx="2">
                  <c:v>9</c:v>
                </c:pt>
                <c:pt idx="3">
                  <c:v>1</c:v>
                </c:pt>
              </c:numCache>
            </c:numRef>
          </c:val>
          <c:extLst>
            <c:ext xmlns:c16="http://schemas.microsoft.com/office/drawing/2014/chart" uri="{C3380CC4-5D6E-409C-BE32-E72D297353CC}">
              <c16:uniqueId val="{00000004-9D05-4C70-B34D-79DB733E40F7}"/>
            </c:ext>
          </c:extLst>
        </c:ser>
        <c:ser>
          <c:idx val="5"/>
          <c:order val="5"/>
          <c:tx>
            <c:strRef>
              <c:f>②!$I$6</c:f>
              <c:strCache>
                <c:ptCount val="1"/>
                <c:pt idx="0">
                  <c:v>水路転落</c:v>
                </c:pt>
              </c:strCache>
            </c:strRef>
          </c:tx>
          <c:spPr>
            <a:gradFill rotWithShape="0">
              <a:gsLst>
                <a:gs pos="0">
                  <a:srgbClr xmlns:mc="http://schemas.openxmlformats.org/markup-compatibility/2006" xmlns:a14="http://schemas.microsoft.com/office/drawing/2010/main" val="3366FF" mc:Ignorable="a14" a14:legacySpreadsheetColorIndex="48"/>
                </a:gs>
                <a:gs pos="100000">
                  <a:srgbClr xmlns:mc="http://schemas.openxmlformats.org/markup-compatibility/2006" xmlns:a14="http://schemas.microsoft.com/office/drawing/2010/main" val="000000" mc:Ignorable="a14" a14:legacySpreadsheetColorIndex="48">
                    <a:gamma/>
                    <a:shade val="46275"/>
                    <a:invGamma/>
                  </a:srgbClr>
                </a:gs>
              </a:gsLst>
              <a:lin ang="5400000" scaled="1"/>
            </a:gradFill>
            <a:ln w="12700">
              <a:solidFill>
                <a:srgbClr val="000000"/>
              </a:solidFill>
              <a:prstDash val="solid"/>
            </a:ln>
          </c:spPr>
          <c:invertIfNegative val="0"/>
          <c:cat>
            <c:strRef>
              <c:f>②!$C$7:$C$10</c:f>
              <c:strCache>
                <c:ptCount val="4"/>
                <c:pt idx="0">
                  <c:v>1956-65</c:v>
                </c:pt>
                <c:pt idx="1">
                  <c:v>1966-75</c:v>
                </c:pt>
                <c:pt idx="2">
                  <c:v>1976-90</c:v>
                </c:pt>
                <c:pt idx="3">
                  <c:v>2005/6年冬期</c:v>
                </c:pt>
              </c:strCache>
            </c:strRef>
          </c:cat>
          <c:val>
            <c:numRef>
              <c:f>②!$I$7:$I$10</c:f>
              <c:numCache>
                <c:formatCode>General</c:formatCode>
                <c:ptCount val="4"/>
                <c:pt idx="0">
                  <c:v>0</c:v>
                </c:pt>
                <c:pt idx="1">
                  <c:v>3</c:v>
                </c:pt>
                <c:pt idx="2">
                  <c:v>10</c:v>
                </c:pt>
                <c:pt idx="3">
                  <c:v>3</c:v>
                </c:pt>
              </c:numCache>
            </c:numRef>
          </c:val>
          <c:extLst>
            <c:ext xmlns:c16="http://schemas.microsoft.com/office/drawing/2014/chart" uri="{C3380CC4-5D6E-409C-BE32-E72D297353CC}">
              <c16:uniqueId val="{00000005-9D05-4C70-B34D-79DB733E40F7}"/>
            </c:ext>
          </c:extLst>
        </c:ser>
        <c:ser>
          <c:idx val="6"/>
          <c:order val="6"/>
          <c:tx>
            <c:strRef>
              <c:f>②!$J$6</c:f>
              <c:strCache>
                <c:ptCount val="1"/>
                <c:pt idx="0">
                  <c:v>作業中等転倒</c:v>
                </c:pt>
              </c:strCache>
            </c:strRef>
          </c:tx>
          <c:spPr>
            <a:gradFill rotWithShape="0">
              <a:gsLst>
                <a:gs pos="0">
                  <a:srgbClr xmlns:mc="http://schemas.openxmlformats.org/markup-compatibility/2006" xmlns:a14="http://schemas.microsoft.com/office/drawing/2010/main" val="FFFFFF" mc:Ignorable="a14" a14:legacySpreadsheetColorIndex="9"/>
                </a:gs>
                <a:gs pos="100000">
                  <a:srgbClr xmlns:mc="http://schemas.openxmlformats.org/markup-compatibility/2006" xmlns:a14="http://schemas.microsoft.com/office/drawing/2010/main" val="000000" mc:Ignorable="a14" a14:legacySpreadsheetColorIndex="9">
                    <a:gamma/>
                    <a:shade val="46275"/>
                    <a:invGamma/>
                  </a:srgbClr>
                </a:gs>
              </a:gsLst>
              <a:lin ang="5400000" scaled="1"/>
            </a:gradFill>
            <a:ln w="12700">
              <a:solidFill>
                <a:srgbClr val="000000"/>
              </a:solidFill>
              <a:prstDash val="solid"/>
            </a:ln>
          </c:spPr>
          <c:invertIfNegative val="0"/>
          <c:cat>
            <c:strRef>
              <c:f>②!$C$7:$C$10</c:f>
              <c:strCache>
                <c:ptCount val="4"/>
                <c:pt idx="0">
                  <c:v>1956-65</c:v>
                </c:pt>
                <c:pt idx="1">
                  <c:v>1966-75</c:v>
                </c:pt>
                <c:pt idx="2">
                  <c:v>1976-90</c:v>
                </c:pt>
                <c:pt idx="3">
                  <c:v>2005/6年冬期</c:v>
                </c:pt>
              </c:strCache>
            </c:strRef>
          </c:cat>
          <c:val>
            <c:numRef>
              <c:f>②!$J$7:$J$10</c:f>
              <c:numCache>
                <c:formatCode>General</c:formatCode>
                <c:ptCount val="4"/>
                <c:pt idx="0">
                  <c:v>1</c:v>
                </c:pt>
                <c:pt idx="1">
                  <c:v>0</c:v>
                </c:pt>
                <c:pt idx="2">
                  <c:v>1</c:v>
                </c:pt>
                <c:pt idx="3">
                  <c:v>2</c:v>
                </c:pt>
              </c:numCache>
            </c:numRef>
          </c:val>
          <c:extLst>
            <c:ext xmlns:c16="http://schemas.microsoft.com/office/drawing/2014/chart" uri="{C3380CC4-5D6E-409C-BE32-E72D297353CC}">
              <c16:uniqueId val="{00000006-9D05-4C70-B34D-79DB733E40F7}"/>
            </c:ext>
          </c:extLst>
        </c:ser>
        <c:ser>
          <c:idx val="7"/>
          <c:order val="7"/>
          <c:tx>
            <c:strRef>
              <c:f>②!$K$6</c:f>
              <c:strCache>
                <c:ptCount val="1"/>
                <c:pt idx="0">
                  <c:v>発病・発症</c:v>
                </c:pt>
              </c:strCache>
            </c:strRef>
          </c:tx>
          <c:spPr>
            <a:gradFill rotWithShape="0">
              <a:gsLst>
                <a:gs pos="0">
                  <a:srgbClr xmlns:mc="http://schemas.openxmlformats.org/markup-compatibility/2006" xmlns:a14="http://schemas.microsoft.com/office/drawing/2010/main" val="808080" mc:Ignorable="a14" a14:legacySpreadsheetColorIndex="23"/>
                </a:gs>
                <a:gs pos="100000">
                  <a:srgbClr xmlns:mc="http://schemas.openxmlformats.org/markup-compatibility/2006" xmlns:a14="http://schemas.microsoft.com/office/drawing/2010/main" val="000000" mc:Ignorable="a14" a14:legacySpreadsheetColorIndex="23">
                    <a:gamma/>
                    <a:shade val="46275"/>
                    <a:invGamma/>
                  </a:srgbClr>
                </a:gs>
              </a:gsLst>
              <a:lin ang="5400000" scaled="1"/>
            </a:gradFill>
            <a:ln w="12700">
              <a:solidFill>
                <a:srgbClr val="000000"/>
              </a:solidFill>
              <a:prstDash val="solid"/>
            </a:ln>
          </c:spPr>
          <c:invertIfNegative val="0"/>
          <c:cat>
            <c:strRef>
              <c:f>②!$C$7:$C$10</c:f>
              <c:strCache>
                <c:ptCount val="4"/>
                <c:pt idx="0">
                  <c:v>1956-65</c:v>
                </c:pt>
                <c:pt idx="1">
                  <c:v>1966-75</c:v>
                </c:pt>
                <c:pt idx="2">
                  <c:v>1976-90</c:v>
                </c:pt>
                <c:pt idx="3">
                  <c:v>2005/6年冬期</c:v>
                </c:pt>
              </c:strCache>
            </c:strRef>
          </c:cat>
          <c:val>
            <c:numRef>
              <c:f>②!$K$7:$K$10</c:f>
              <c:numCache>
                <c:formatCode>General</c:formatCode>
                <c:ptCount val="4"/>
                <c:pt idx="0">
                  <c:v>1</c:v>
                </c:pt>
                <c:pt idx="1">
                  <c:v>1</c:v>
                </c:pt>
                <c:pt idx="2">
                  <c:v>10</c:v>
                </c:pt>
                <c:pt idx="3">
                  <c:v>6</c:v>
                </c:pt>
              </c:numCache>
            </c:numRef>
          </c:val>
          <c:extLst>
            <c:ext xmlns:c16="http://schemas.microsoft.com/office/drawing/2014/chart" uri="{C3380CC4-5D6E-409C-BE32-E72D297353CC}">
              <c16:uniqueId val="{00000007-9D05-4C70-B34D-79DB733E40F7}"/>
            </c:ext>
          </c:extLst>
        </c:ser>
        <c:ser>
          <c:idx val="8"/>
          <c:order val="8"/>
          <c:tx>
            <c:strRef>
              <c:f>②!$L$6</c:f>
              <c:strCache>
                <c:ptCount val="1"/>
                <c:pt idx="0">
                  <c:v>他の転落事故</c:v>
                </c:pt>
              </c:strCache>
            </c:strRef>
          </c:tx>
          <c:spPr>
            <a:gradFill rotWithShape="0">
              <a:gsLst>
                <a:gs pos="0">
                  <a:srgbClr xmlns:mc="http://schemas.openxmlformats.org/markup-compatibility/2006" xmlns:a14="http://schemas.microsoft.com/office/drawing/2010/main" val="FF99CC" mc:Ignorable="a14" a14:legacySpreadsheetColorIndex="45"/>
                </a:gs>
                <a:gs pos="100000">
                  <a:srgbClr xmlns:mc="http://schemas.openxmlformats.org/markup-compatibility/2006" xmlns:a14="http://schemas.microsoft.com/office/drawing/2010/main" val="000000" mc:Ignorable="a14" a14:legacySpreadsheetColorIndex="45">
                    <a:gamma/>
                    <a:shade val="46275"/>
                    <a:invGamma/>
                  </a:srgbClr>
                </a:gs>
              </a:gsLst>
              <a:lin ang="5400000" scaled="1"/>
            </a:gradFill>
            <a:ln w="12700">
              <a:solidFill>
                <a:srgbClr val="000000"/>
              </a:solidFill>
              <a:prstDash val="solid"/>
            </a:ln>
          </c:spPr>
          <c:invertIfNegative val="0"/>
          <c:cat>
            <c:strRef>
              <c:f>②!$C$7:$C$10</c:f>
              <c:strCache>
                <c:ptCount val="4"/>
                <c:pt idx="0">
                  <c:v>1956-65</c:v>
                </c:pt>
                <c:pt idx="1">
                  <c:v>1966-75</c:v>
                </c:pt>
                <c:pt idx="2">
                  <c:v>1976-90</c:v>
                </c:pt>
                <c:pt idx="3">
                  <c:v>2005/6年冬期</c:v>
                </c:pt>
              </c:strCache>
            </c:strRef>
          </c:cat>
          <c:val>
            <c:numRef>
              <c:f>②!$L$7:$L$10</c:f>
              <c:numCache>
                <c:formatCode>General</c:formatCode>
                <c:ptCount val="4"/>
                <c:pt idx="0">
                  <c:v>2</c:v>
                </c:pt>
                <c:pt idx="1">
                  <c:v>5</c:v>
                </c:pt>
                <c:pt idx="2">
                  <c:v>4</c:v>
                </c:pt>
                <c:pt idx="3">
                  <c:v>0</c:v>
                </c:pt>
              </c:numCache>
            </c:numRef>
          </c:val>
          <c:extLst>
            <c:ext xmlns:c16="http://schemas.microsoft.com/office/drawing/2014/chart" uri="{C3380CC4-5D6E-409C-BE32-E72D297353CC}">
              <c16:uniqueId val="{00000008-9D05-4C70-B34D-79DB733E40F7}"/>
            </c:ext>
          </c:extLst>
        </c:ser>
        <c:ser>
          <c:idx val="9"/>
          <c:order val="9"/>
          <c:tx>
            <c:strRef>
              <c:f>②!$M$6</c:f>
              <c:strCache>
                <c:ptCount val="1"/>
                <c:pt idx="0">
                  <c:v>その他</c:v>
                </c:pt>
              </c:strCache>
            </c:strRef>
          </c:tx>
          <c:spPr>
            <a:gradFill rotWithShape="0">
              <a:gsLst>
                <a:gs pos="0">
                  <a:srgbClr xmlns:mc="http://schemas.openxmlformats.org/markup-compatibility/2006" xmlns:a14="http://schemas.microsoft.com/office/drawing/2010/main" val="993300" mc:Ignorable="a14" a14:legacySpreadsheetColorIndex="60"/>
                </a:gs>
                <a:gs pos="100000">
                  <a:srgbClr xmlns:mc="http://schemas.openxmlformats.org/markup-compatibility/2006" xmlns:a14="http://schemas.microsoft.com/office/drawing/2010/main" val="000000" mc:Ignorable="a14" a14:legacySpreadsheetColorIndex="60">
                    <a:gamma/>
                    <a:shade val="46275"/>
                    <a:invGamma/>
                  </a:srgbClr>
                </a:gs>
              </a:gsLst>
              <a:lin ang="5400000" scaled="1"/>
            </a:gradFill>
            <a:ln w="12700">
              <a:solidFill>
                <a:srgbClr val="000000"/>
              </a:solidFill>
              <a:prstDash val="solid"/>
            </a:ln>
          </c:spPr>
          <c:invertIfNegative val="0"/>
          <c:cat>
            <c:strRef>
              <c:f>②!$C$7:$C$10</c:f>
              <c:strCache>
                <c:ptCount val="4"/>
                <c:pt idx="0">
                  <c:v>1956-65</c:v>
                </c:pt>
                <c:pt idx="1">
                  <c:v>1966-75</c:v>
                </c:pt>
                <c:pt idx="2">
                  <c:v>1976-90</c:v>
                </c:pt>
                <c:pt idx="3">
                  <c:v>2005/6年冬期</c:v>
                </c:pt>
              </c:strCache>
            </c:strRef>
          </c:cat>
          <c:val>
            <c:numRef>
              <c:f>②!$M$7:$M$10</c:f>
              <c:numCache>
                <c:formatCode>General</c:formatCode>
                <c:ptCount val="4"/>
                <c:pt idx="0">
                  <c:v>3</c:v>
                </c:pt>
                <c:pt idx="1">
                  <c:v>4</c:v>
                </c:pt>
                <c:pt idx="2">
                  <c:v>5</c:v>
                </c:pt>
                <c:pt idx="3">
                  <c:v>2</c:v>
                </c:pt>
              </c:numCache>
            </c:numRef>
          </c:val>
          <c:extLst>
            <c:ext xmlns:c16="http://schemas.microsoft.com/office/drawing/2014/chart" uri="{C3380CC4-5D6E-409C-BE32-E72D297353CC}">
              <c16:uniqueId val="{00000009-9D05-4C70-B34D-79DB733E40F7}"/>
            </c:ext>
          </c:extLst>
        </c:ser>
        <c:dLbls>
          <c:showLegendKey val="0"/>
          <c:showVal val="0"/>
          <c:showCatName val="0"/>
          <c:showSerName val="0"/>
          <c:showPercent val="0"/>
          <c:showBubbleSize val="0"/>
        </c:dLbls>
        <c:gapWidth val="100"/>
        <c:overlap val="100"/>
        <c:axId val="1992130143"/>
        <c:axId val="1"/>
      </c:barChart>
      <c:catAx>
        <c:axId val="1992130143"/>
        <c:scaling>
          <c:orientation val="minMax"/>
        </c:scaling>
        <c:delete val="0"/>
        <c:axPos val="l"/>
        <c:numFmt formatCode="General" sourceLinked="1"/>
        <c:majorTickMark val="in"/>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ＭＳ Ｐゴシック"/>
                <a:ea typeface="ＭＳ Ｐゴシック"/>
                <a:cs typeface="ＭＳ Ｐゴシック"/>
              </a:defRPr>
            </a:pPr>
            <a:endParaRPr lang="ja-JP"/>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000000"/>
              </a:solidFill>
              <a:prstDash val="solid"/>
            </a:ln>
          </c:spPr>
        </c:majorGridlines>
        <c:numFmt formatCode="0%" sourceLinked="1"/>
        <c:majorTickMark val="in"/>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ＭＳ Ｐゴシック"/>
                <a:ea typeface="ＭＳ Ｐゴシック"/>
                <a:cs typeface="ＭＳ Ｐゴシック"/>
              </a:defRPr>
            </a:pPr>
            <a:endParaRPr lang="ja-JP"/>
          </a:p>
        </c:txPr>
        <c:crossAx val="1992130143"/>
        <c:crosses val="autoZero"/>
        <c:crossBetween val="between"/>
      </c:valAx>
      <c:spPr>
        <a:solidFill>
          <a:srgbClr val="FFFFFF"/>
        </a:solidFill>
        <a:ln w="12700">
          <a:solidFill>
            <a:srgbClr val="808080"/>
          </a:solidFill>
          <a:prstDash val="solid"/>
        </a:ln>
      </c:spPr>
    </c:plotArea>
    <c:legend>
      <c:legendPos val="t"/>
      <c:layout>
        <c:manualLayout>
          <c:xMode val="edge"/>
          <c:yMode val="edge"/>
          <c:x val="7.5704473467162303E-2"/>
          <c:y val="2.2888048255835663E-2"/>
          <c:w val="0.8718224847669982"/>
          <c:h val="0.17958314785347981"/>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solidFill>
      <a:srgbClr val="FFFFFF"/>
    </a:solidFill>
    <a:ln w="6350">
      <a:noFill/>
    </a:ln>
  </c:spPr>
  <c:txPr>
    <a:bodyPr/>
    <a:lstStyle/>
    <a:p>
      <a:pPr>
        <a:defRPr sz="97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54936938379023"/>
          <c:y val="0.21773982690300933"/>
          <c:w val="0.67413275822124208"/>
          <c:h val="0.68017642187650007"/>
        </c:manualLayout>
      </c:layout>
      <c:pieChart>
        <c:varyColors val="1"/>
        <c:ser>
          <c:idx val="0"/>
          <c:order val="0"/>
          <c:spPr>
            <a:solidFill>
              <a:srgbClr val="9999FF"/>
            </a:solidFill>
            <a:ln w="12700">
              <a:solidFill>
                <a:srgbClr val="000000"/>
              </a:solidFill>
              <a:prstDash val="solid"/>
            </a:ln>
          </c:spPr>
          <c:dPt>
            <c:idx val="1"/>
            <c:bubble3D val="0"/>
            <c:spPr>
              <a:pattFill prst="pct50">
                <a:fgClr>
                  <a:srgbClr val="993366"/>
                </a:fgClr>
                <a:bgClr>
                  <a:srgbClr val="FFFFFF"/>
                </a:bgClr>
              </a:pattFill>
              <a:ln w="12700">
                <a:solidFill>
                  <a:srgbClr val="000000"/>
                </a:solidFill>
                <a:prstDash val="solid"/>
              </a:ln>
            </c:spPr>
            <c:extLst>
              <c:ext xmlns:c16="http://schemas.microsoft.com/office/drawing/2014/chart" uri="{C3380CC4-5D6E-409C-BE32-E72D297353CC}">
                <c16:uniqueId val="{00000001-7F11-4E46-9E23-EDB003006D15}"/>
              </c:ext>
            </c:extLst>
          </c:dPt>
          <c:dPt>
            <c:idx val="2"/>
            <c:bubble3D val="0"/>
            <c:spPr>
              <a:pattFill prst="wdUpDiag">
                <a:fgClr>
                  <a:srgbClr val="FFFFCC"/>
                </a:fgClr>
                <a:bgClr>
                  <a:srgbClr val="333333"/>
                </a:bgClr>
              </a:pattFill>
              <a:ln w="12700">
                <a:solidFill>
                  <a:srgbClr val="000000"/>
                </a:solidFill>
                <a:prstDash val="solid"/>
              </a:ln>
            </c:spPr>
            <c:extLst>
              <c:ext xmlns:c16="http://schemas.microsoft.com/office/drawing/2014/chart" uri="{C3380CC4-5D6E-409C-BE32-E72D297353CC}">
                <c16:uniqueId val="{00000003-7F11-4E46-9E23-EDB003006D15}"/>
              </c:ext>
            </c:extLst>
          </c:dPt>
          <c:dLbls>
            <c:dLbl>
              <c:idx val="0"/>
              <c:spPr>
                <a:solidFill>
                  <a:schemeClr val="bg1"/>
                </a:solidFill>
                <a:ln w="25400">
                  <a:noFill/>
                </a:ln>
              </c:spPr>
              <c:txPr>
                <a:bodyPr/>
                <a:lstStyle/>
                <a:p>
                  <a:pPr>
                    <a:defRPr sz="14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extLst>
                <c:ext xmlns:c16="http://schemas.microsoft.com/office/drawing/2014/chart" uri="{C3380CC4-5D6E-409C-BE32-E72D297353CC}">
                  <c16:uniqueId val="{00000004-7F11-4E46-9E23-EDB003006D15}"/>
                </c:ext>
              </c:extLst>
            </c:dLbl>
            <c:dLbl>
              <c:idx val="2"/>
              <c:spPr>
                <a:solidFill>
                  <a:schemeClr val="bg1"/>
                </a:solidFill>
                <a:ln w="25400">
                  <a:noFill/>
                </a:ln>
              </c:spPr>
              <c:txPr>
                <a:bodyPr/>
                <a:lstStyle/>
                <a:p>
                  <a:pPr>
                    <a:defRPr sz="14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extLst>
                <c:ext xmlns:c16="http://schemas.microsoft.com/office/drawing/2014/chart" uri="{C3380CC4-5D6E-409C-BE32-E72D297353CC}">
                  <c16:uniqueId val="{00000003-7F11-4E46-9E23-EDB003006D15}"/>
                </c:ext>
              </c:extLst>
            </c:dLbl>
            <c:spPr>
              <a:noFill/>
              <a:ln w="25400">
                <a:noFill/>
              </a:ln>
            </c:spPr>
            <c:txPr>
              <a:bodyPr/>
              <a:lstStyle/>
              <a:p>
                <a:pPr>
                  <a:defRPr sz="14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Sheet1!$C$42:$C$44</c:f>
              <c:strCache>
                <c:ptCount val="3"/>
                <c:pt idx="0">
                  <c:v>露出した地面</c:v>
                </c:pt>
                <c:pt idx="1">
                  <c:v>地物</c:v>
                </c:pt>
                <c:pt idx="2">
                  <c:v>堆雪</c:v>
                </c:pt>
              </c:strCache>
            </c:strRef>
          </c:cat>
          <c:val>
            <c:numRef>
              <c:f>Sheet1!$D$42:$D$44</c:f>
              <c:numCache>
                <c:formatCode>General</c:formatCode>
                <c:ptCount val="3"/>
                <c:pt idx="0">
                  <c:v>12</c:v>
                </c:pt>
                <c:pt idx="1">
                  <c:v>1</c:v>
                </c:pt>
                <c:pt idx="2">
                  <c:v>4</c:v>
                </c:pt>
              </c:numCache>
            </c:numRef>
          </c:val>
          <c:extLst>
            <c:ext xmlns:c16="http://schemas.microsoft.com/office/drawing/2014/chart" uri="{C3380CC4-5D6E-409C-BE32-E72D297353CC}">
              <c16:uniqueId val="{00000005-7F11-4E46-9E23-EDB003006D15}"/>
            </c:ext>
          </c:extLst>
        </c:ser>
        <c:dLbls>
          <c:showLegendKey val="0"/>
          <c:showVal val="0"/>
          <c:showCatName val="0"/>
          <c:showSerName val="0"/>
          <c:showPercent val="0"/>
          <c:showBubbleSize val="0"/>
          <c:showLeaderLines val="1"/>
        </c:dLbls>
        <c:firstSliceAng val="0"/>
      </c:pieChart>
      <c:spPr>
        <a:noFill/>
        <a:ln w="25400">
          <a:noFill/>
        </a:ln>
      </c:spPr>
    </c:plotArea>
    <c:legend>
      <c:legendPos val="t"/>
      <c:legendEntry>
        <c:idx val="0"/>
        <c:txPr>
          <a:bodyPr/>
          <a:lstStyle/>
          <a:p>
            <a:pPr>
              <a:defRPr sz="1400" b="0" i="0" u="none" strike="noStrike" baseline="0">
                <a:solidFill>
                  <a:srgbClr val="000000"/>
                </a:solidFill>
                <a:latin typeface="ＭＳ Ｐゴシック"/>
                <a:ea typeface="ＭＳ Ｐゴシック"/>
                <a:cs typeface="ＭＳ Ｐゴシック"/>
              </a:defRPr>
            </a:pPr>
            <a:endParaRPr lang="ja-JP"/>
          </a:p>
        </c:txPr>
      </c:legendEntry>
      <c:legendEntry>
        <c:idx val="1"/>
        <c:txPr>
          <a:bodyPr/>
          <a:lstStyle/>
          <a:p>
            <a:pPr>
              <a:defRPr sz="1400" b="0" i="0" u="none" strike="noStrike" baseline="0">
                <a:solidFill>
                  <a:srgbClr val="000000"/>
                </a:solidFill>
                <a:latin typeface="ＭＳ Ｐゴシック"/>
                <a:ea typeface="ＭＳ Ｐゴシック"/>
                <a:cs typeface="ＭＳ Ｐゴシック"/>
              </a:defRPr>
            </a:pPr>
            <a:endParaRPr lang="ja-JP"/>
          </a:p>
        </c:txPr>
      </c:legendEntry>
      <c:legendEntry>
        <c:idx val="2"/>
        <c:txPr>
          <a:bodyPr/>
          <a:lstStyle/>
          <a:p>
            <a:pPr>
              <a:defRPr sz="1400" b="0" i="0" u="none" strike="noStrike" baseline="0">
                <a:solidFill>
                  <a:srgbClr val="000000"/>
                </a:solidFill>
                <a:latin typeface="ＭＳ Ｐゴシック"/>
                <a:ea typeface="ＭＳ Ｐゴシック"/>
                <a:cs typeface="ＭＳ Ｐゴシック"/>
              </a:defRPr>
            </a:pPr>
            <a:endParaRPr lang="ja-JP"/>
          </a:p>
        </c:txPr>
      </c:legendEntry>
      <c:layout>
        <c:manualLayout>
          <c:xMode val="edge"/>
          <c:yMode val="edge"/>
          <c:x val="1.4214240494476664E-2"/>
          <c:y val="9.9657797199814227E-3"/>
          <c:w val="0.98578593345032062"/>
          <c:h val="0.11067134515917983"/>
        </c:manualLayout>
      </c:layout>
      <c:overlay val="0"/>
      <c:spPr>
        <a:solidFill>
          <a:srgbClr val="FFFFFF"/>
        </a:solidFill>
        <a:ln w="3175">
          <a:solidFill>
            <a:srgbClr val="000000"/>
          </a:solidFill>
          <a:prstDash val="solid"/>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legend>
    <c:plotVisOnly val="1"/>
    <c:dispBlanksAs val="zero"/>
    <c:showDLblsOverMax val="0"/>
  </c:chart>
  <c:spPr>
    <a:solidFill>
      <a:srgbClr val="FFFFFF"/>
    </a:solidFill>
    <a:ln w="3175">
      <a:noFill/>
      <a:prstDash val="solid"/>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272061861447186"/>
          <c:y val="0.16901943327386337"/>
          <c:w val="0.73840950369621261"/>
          <c:h val="0.74474187786296042"/>
        </c:manualLayout>
      </c:layout>
      <c:barChart>
        <c:barDir val="bar"/>
        <c:grouping val="percentStacked"/>
        <c:varyColors val="0"/>
        <c:ser>
          <c:idx val="0"/>
          <c:order val="0"/>
          <c:tx>
            <c:strRef>
              <c:f>②!$D$39</c:f>
              <c:strCache>
                <c:ptCount val="1"/>
                <c:pt idx="0">
                  <c:v>0～14歳</c:v>
                </c:pt>
              </c:strCache>
            </c:strRef>
          </c:tx>
          <c:spPr>
            <a:solidFill>
              <a:srgbClr val="FFFFFF"/>
            </a:solidFill>
            <a:ln w="12700">
              <a:solidFill>
                <a:srgbClr val="000000"/>
              </a:solidFill>
              <a:prstDash val="solid"/>
            </a:ln>
          </c:spPr>
          <c:invertIfNegative val="0"/>
          <c:cat>
            <c:strRef>
              <c:f>②!$C$40:$C$43</c:f>
              <c:strCache>
                <c:ptCount val="4"/>
                <c:pt idx="0">
                  <c:v>1956-65</c:v>
                </c:pt>
                <c:pt idx="1">
                  <c:v>1966-75</c:v>
                </c:pt>
                <c:pt idx="2">
                  <c:v>1976-90</c:v>
                </c:pt>
                <c:pt idx="3">
                  <c:v>2005/6年冬期</c:v>
                </c:pt>
              </c:strCache>
            </c:strRef>
          </c:cat>
          <c:val>
            <c:numRef>
              <c:f>②!$D$40:$D$43</c:f>
              <c:numCache>
                <c:formatCode>General</c:formatCode>
                <c:ptCount val="4"/>
                <c:pt idx="0">
                  <c:v>5</c:v>
                </c:pt>
                <c:pt idx="1">
                  <c:v>4</c:v>
                </c:pt>
                <c:pt idx="2">
                  <c:v>4</c:v>
                </c:pt>
                <c:pt idx="3">
                  <c:v>0</c:v>
                </c:pt>
              </c:numCache>
            </c:numRef>
          </c:val>
          <c:extLst>
            <c:ext xmlns:c16="http://schemas.microsoft.com/office/drawing/2014/chart" uri="{C3380CC4-5D6E-409C-BE32-E72D297353CC}">
              <c16:uniqueId val="{00000000-B108-45D8-AE53-C0A129CC8B2D}"/>
            </c:ext>
          </c:extLst>
        </c:ser>
        <c:ser>
          <c:idx val="1"/>
          <c:order val="1"/>
          <c:tx>
            <c:strRef>
              <c:f>②!$E$39</c:f>
              <c:strCache>
                <c:ptCount val="1"/>
                <c:pt idx="0">
                  <c:v>15～24歳</c:v>
                </c:pt>
              </c:strCache>
            </c:strRef>
          </c:tx>
          <c:spPr>
            <a:solidFill>
              <a:srgbClr val="FFFF99"/>
            </a:solidFill>
            <a:ln w="12700">
              <a:solidFill>
                <a:srgbClr val="000000"/>
              </a:solidFill>
              <a:prstDash val="solid"/>
            </a:ln>
          </c:spPr>
          <c:invertIfNegative val="0"/>
          <c:cat>
            <c:strRef>
              <c:f>②!$C$40:$C$43</c:f>
              <c:strCache>
                <c:ptCount val="4"/>
                <c:pt idx="0">
                  <c:v>1956-65</c:v>
                </c:pt>
                <c:pt idx="1">
                  <c:v>1966-75</c:v>
                </c:pt>
                <c:pt idx="2">
                  <c:v>1976-90</c:v>
                </c:pt>
                <c:pt idx="3">
                  <c:v>2005/6年冬期</c:v>
                </c:pt>
              </c:strCache>
            </c:strRef>
          </c:cat>
          <c:val>
            <c:numRef>
              <c:f>②!$E$40:$E$43</c:f>
              <c:numCache>
                <c:formatCode>General</c:formatCode>
                <c:ptCount val="4"/>
                <c:pt idx="0">
                  <c:v>14</c:v>
                </c:pt>
                <c:pt idx="1">
                  <c:v>5</c:v>
                </c:pt>
                <c:pt idx="2">
                  <c:v>3</c:v>
                </c:pt>
                <c:pt idx="3">
                  <c:v>1</c:v>
                </c:pt>
              </c:numCache>
            </c:numRef>
          </c:val>
          <c:extLst>
            <c:ext xmlns:c16="http://schemas.microsoft.com/office/drawing/2014/chart" uri="{C3380CC4-5D6E-409C-BE32-E72D297353CC}">
              <c16:uniqueId val="{00000001-B108-45D8-AE53-C0A129CC8B2D}"/>
            </c:ext>
          </c:extLst>
        </c:ser>
        <c:ser>
          <c:idx val="2"/>
          <c:order val="2"/>
          <c:tx>
            <c:strRef>
              <c:f>②!$F$39</c:f>
              <c:strCache>
                <c:ptCount val="1"/>
                <c:pt idx="0">
                  <c:v>25～34歳</c:v>
                </c:pt>
              </c:strCache>
            </c:strRef>
          </c:tx>
          <c:spPr>
            <a:solidFill>
              <a:srgbClr val="FF6600"/>
            </a:solidFill>
            <a:ln w="12700">
              <a:solidFill>
                <a:srgbClr val="000000"/>
              </a:solidFill>
              <a:prstDash val="solid"/>
            </a:ln>
          </c:spPr>
          <c:invertIfNegative val="0"/>
          <c:cat>
            <c:strRef>
              <c:f>②!$C$40:$C$43</c:f>
              <c:strCache>
                <c:ptCount val="4"/>
                <c:pt idx="0">
                  <c:v>1956-65</c:v>
                </c:pt>
                <c:pt idx="1">
                  <c:v>1966-75</c:v>
                </c:pt>
                <c:pt idx="2">
                  <c:v>1976-90</c:v>
                </c:pt>
                <c:pt idx="3">
                  <c:v>2005/6年冬期</c:v>
                </c:pt>
              </c:strCache>
            </c:strRef>
          </c:cat>
          <c:val>
            <c:numRef>
              <c:f>②!$F$40:$F$43</c:f>
              <c:numCache>
                <c:formatCode>General</c:formatCode>
                <c:ptCount val="4"/>
                <c:pt idx="0">
                  <c:v>18</c:v>
                </c:pt>
                <c:pt idx="1">
                  <c:v>7</c:v>
                </c:pt>
                <c:pt idx="2">
                  <c:v>8</c:v>
                </c:pt>
                <c:pt idx="3">
                  <c:v>0</c:v>
                </c:pt>
              </c:numCache>
            </c:numRef>
          </c:val>
          <c:extLst>
            <c:ext xmlns:c16="http://schemas.microsoft.com/office/drawing/2014/chart" uri="{C3380CC4-5D6E-409C-BE32-E72D297353CC}">
              <c16:uniqueId val="{00000002-B108-45D8-AE53-C0A129CC8B2D}"/>
            </c:ext>
          </c:extLst>
        </c:ser>
        <c:ser>
          <c:idx val="3"/>
          <c:order val="3"/>
          <c:tx>
            <c:strRef>
              <c:f>②!$G$39</c:f>
              <c:strCache>
                <c:ptCount val="1"/>
                <c:pt idx="0">
                  <c:v>35～44歳</c:v>
                </c:pt>
              </c:strCache>
            </c:strRef>
          </c:tx>
          <c:spPr>
            <a:solidFill>
              <a:srgbClr val="808000"/>
            </a:solidFill>
            <a:ln w="12700">
              <a:solidFill>
                <a:srgbClr val="000000"/>
              </a:solidFill>
              <a:prstDash val="solid"/>
            </a:ln>
          </c:spPr>
          <c:invertIfNegative val="0"/>
          <c:cat>
            <c:strRef>
              <c:f>②!$C$40:$C$43</c:f>
              <c:strCache>
                <c:ptCount val="4"/>
                <c:pt idx="0">
                  <c:v>1956-65</c:v>
                </c:pt>
                <c:pt idx="1">
                  <c:v>1966-75</c:v>
                </c:pt>
                <c:pt idx="2">
                  <c:v>1976-90</c:v>
                </c:pt>
                <c:pt idx="3">
                  <c:v>2005/6年冬期</c:v>
                </c:pt>
              </c:strCache>
            </c:strRef>
          </c:cat>
          <c:val>
            <c:numRef>
              <c:f>②!$G$40:$G$43</c:f>
              <c:numCache>
                <c:formatCode>General</c:formatCode>
                <c:ptCount val="4"/>
                <c:pt idx="0">
                  <c:v>8</c:v>
                </c:pt>
                <c:pt idx="1">
                  <c:v>3</c:v>
                </c:pt>
                <c:pt idx="2">
                  <c:v>8</c:v>
                </c:pt>
                <c:pt idx="3">
                  <c:v>0</c:v>
                </c:pt>
              </c:numCache>
            </c:numRef>
          </c:val>
          <c:extLst>
            <c:ext xmlns:c16="http://schemas.microsoft.com/office/drawing/2014/chart" uri="{C3380CC4-5D6E-409C-BE32-E72D297353CC}">
              <c16:uniqueId val="{00000003-B108-45D8-AE53-C0A129CC8B2D}"/>
            </c:ext>
          </c:extLst>
        </c:ser>
        <c:ser>
          <c:idx val="4"/>
          <c:order val="4"/>
          <c:tx>
            <c:strRef>
              <c:f>②!$H$39</c:f>
              <c:strCache>
                <c:ptCount val="1"/>
                <c:pt idx="0">
                  <c:v>45～54歳</c:v>
                </c:pt>
              </c:strCache>
            </c:strRef>
          </c:tx>
          <c:spPr>
            <a:solidFill>
              <a:srgbClr val="008080"/>
            </a:solidFill>
            <a:ln w="12700">
              <a:solidFill>
                <a:srgbClr val="000000"/>
              </a:solidFill>
              <a:prstDash val="solid"/>
            </a:ln>
          </c:spPr>
          <c:invertIfNegative val="0"/>
          <c:cat>
            <c:strRef>
              <c:f>②!$C$40:$C$43</c:f>
              <c:strCache>
                <c:ptCount val="4"/>
                <c:pt idx="0">
                  <c:v>1956-65</c:v>
                </c:pt>
                <c:pt idx="1">
                  <c:v>1966-75</c:v>
                </c:pt>
                <c:pt idx="2">
                  <c:v>1976-90</c:v>
                </c:pt>
                <c:pt idx="3">
                  <c:v>2005/6年冬期</c:v>
                </c:pt>
              </c:strCache>
            </c:strRef>
          </c:cat>
          <c:val>
            <c:numRef>
              <c:f>②!$H$40:$H$43</c:f>
              <c:numCache>
                <c:formatCode>General</c:formatCode>
                <c:ptCount val="4"/>
                <c:pt idx="0">
                  <c:v>12</c:v>
                </c:pt>
                <c:pt idx="1">
                  <c:v>6</c:v>
                </c:pt>
                <c:pt idx="2">
                  <c:v>17</c:v>
                </c:pt>
                <c:pt idx="3">
                  <c:v>4</c:v>
                </c:pt>
              </c:numCache>
            </c:numRef>
          </c:val>
          <c:extLst>
            <c:ext xmlns:c16="http://schemas.microsoft.com/office/drawing/2014/chart" uri="{C3380CC4-5D6E-409C-BE32-E72D297353CC}">
              <c16:uniqueId val="{00000004-B108-45D8-AE53-C0A129CC8B2D}"/>
            </c:ext>
          </c:extLst>
        </c:ser>
        <c:ser>
          <c:idx val="5"/>
          <c:order val="5"/>
          <c:tx>
            <c:strRef>
              <c:f>②!$I$39</c:f>
              <c:strCache>
                <c:ptCount val="1"/>
                <c:pt idx="0">
                  <c:v>55～64歳</c:v>
                </c:pt>
              </c:strCache>
            </c:strRef>
          </c:tx>
          <c:spPr>
            <a:solidFill>
              <a:srgbClr val="0000FF"/>
            </a:solidFill>
            <a:ln w="12700">
              <a:solidFill>
                <a:srgbClr val="000000"/>
              </a:solidFill>
              <a:prstDash val="solid"/>
            </a:ln>
          </c:spPr>
          <c:invertIfNegative val="0"/>
          <c:cat>
            <c:strRef>
              <c:f>②!$C$40:$C$43</c:f>
              <c:strCache>
                <c:ptCount val="4"/>
                <c:pt idx="0">
                  <c:v>1956-65</c:v>
                </c:pt>
                <c:pt idx="1">
                  <c:v>1966-75</c:v>
                </c:pt>
                <c:pt idx="2">
                  <c:v>1976-90</c:v>
                </c:pt>
                <c:pt idx="3">
                  <c:v>2005/6年冬期</c:v>
                </c:pt>
              </c:strCache>
            </c:strRef>
          </c:cat>
          <c:val>
            <c:numRef>
              <c:f>②!$I$40:$I$43</c:f>
              <c:numCache>
                <c:formatCode>General</c:formatCode>
                <c:ptCount val="4"/>
                <c:pt idx="0">
                  <c:v>8</c:v>
                </c:pt>
                <c:pt idx="1">
                  <c:v>3</c:v>
                </c:pt>
                <c:pt idx="2">
                  <c:v>22</c:v>
                </c:pt>
                <c:pt idx="3">
                  <c:v>11</c:v>
                </c:pt>
              </c:numCache>
            </c:numRef>
          </c:val>
          <c:extLst>
            <c:ext xmlns:c16="http://schemas.microsoft.com/office/drawing/2014/chart" uri="{C3380CC4-5D6E-409C-BE32-E72D297353CC}">
              <c16:uniqueId val="{00000005-B108-45D8-AE53-C0A129CC8B2D}"/>
            </c:ext>
          </c:extLst>
        </c:ser>
        <c:ser>
          <c:idx val="6"/>
          <c:order val="6"/>
          <c:tx>
            <c:strRef>
              <c:f>②!$J$39</c:f>
              <c:strCache>
                <c:ptCount val="1"/>
                <c:pt idx="0">
                  <c:v>65～74歳</c:v>
                </c:pt>
              </c:strCache>
            </c:strRef>
          </c:tx>
          <c:spPr>
            <a:solidFill>
              <a:srgbClr val="666699"/>
            </a:solidFill>
            <a:ln w="12700">
              <a:solidFill>
                <a:srgbClr val="000000"/>
              </a:solidFill>
              <a:prstDash val="solid"/>
            </a:ln>
          </c:spPr>
          <c:invertIfNegative val="0"/>
          <c:cat>
            <c:strRef>
              <c:f>②!$C$40:$C$43</c:f>
              <c:strCache>
                <c:ptCount val="4"/>
                <c:pt idx="0">
                  <c:v>1956-65</c:v>
                </c:pt>
                <c:pt idx="1">
                  <c:v>1966-75</c:v>
                </c:pt>
                <c:pt idx="2">
                  <c:v>1976-90</c:v>
                </c:pt>
                <c:pt idx="3">
                  <c:v>2005/6年冬期</c:v>
                </c:pt>
              </c:strCache>
            </c:strRef>
          </c:cat>
          <c:val>
            <c:numRef>
              <c:f>②!$J$40:$J$43</c:f>
              <c:numCache>
                <c:formatCode>General</c:formatCode>
                <c:ptCount val="4"/>
                <c:pt idx="0">
                  <c:v>3</c:v>
                </c:pt>
                <c:pt idx="1">
                  <c:v>3</c:v>
                </c:pt>
                <c:pt idx="2">
                  <c:v>23</c:v>
                </c:pt>
                <c:pt idx="3">
                  <c:v>11</c:v>
                </c:pt>
              </c:numCache>
            </c:numRef>
          </c:val>
          <c:extLst>
            <c:ext xmlns:c16="http://schemas.microsoft.com/office/drawing/2014/chart" uri="{C3380CC4-5D6E-409C-BE32-E72D297353CC}">
              <c16:uniqueId val="{00000006-B108-45D8-AE53-C0A129CC8B2D}"/>
            </c:ext>
          </c:extLst>
        </c:ser>
        <c:ser>
          <c:idx val="7"/>
          <c:order val="7"/>
          <c:tx>
            <c:strRef>
              <c:f>②!$K$39</c:f>
              <c:strCache>
                <c:ptCount val="1"/>
                <c:pt idx="0">
                  <c:v>75歳以上</c:v>
                </c:pt>
              </c:strCache>
            </c:strRef>
          </c:tx>
          <c:spPr>
            <a:solidFill>
              <a:srgbClr val="333333"/>
            </a:solidFill>
            <a:ln w="12700">
              <a:solidFill>
                <a:srgbClr val="000000"/>
              </a:solidFill>
              <a:prstDash val="solid"/>
            </a:ln>
          </c:spPr>
          <c:invertIfNegative val="0"/>
          <c:cat>
            <c:strRef>
              <c:f>②!$C$40:$C$43</c:f>
              <c:strCache>
                <c:ptCount val="4"/>
                <c:pt idx="0">
                  <c:v>1956-65</c:v>
                </c:pt>
                <c:pt idx="1">
                  <c:v>1966-75</c:v>
                </c:pt>
                <c:pt idx="2">
                  <c:v>1976-90</c:v>
                </c:pt>
                <c:pt idx="3">
                  <c:v>2005/6年冬期</c:v>
                </c:pt>
              </c:strCache>
            </c:strRef>
          </c:cat>
          <c:val>
            <c:numRef>
              <c:f>②!$K$40:$K$43</c:f>
              <c:numCache>
                <c:formatCode>General</c:formatCode>
                <c:ptCount val="4"/>
                <c:pt idx="0">
                  <c:v>0</c:v>
                </c:pt>
                <c:pt idx="1">
                  <c:v>1</c:v>
                </c:pt>
                <c:pt idx="2">
                  <c:v>3</c:v>
                </c:pt>
                <c:pt idx="3">
                  <c:v>10</c:v>
                </c:pt>
              </c:numCache>
            </c:numRef>
          </c:val>
          <c:extLst>
            <c:ext xmlns:c16="http://schemas.microsoft.com/office/drawing/2014/chart" uri="{C3380CC4-5D6E-409C-BE32-E72D297353CC}">
              <c16:uniqueId val="{00000007-B108-45D8-AE53-C0A129CC8B2D}"/>
            </c:ext>
          </c:extLst>
        </c:ser>
        <c:dLbls>
          <c:showLegendKey val="0"/>
          <c:showVal val="0"/>
          <c:showCatName val="0"/>
          <c:showSerName val="0"/>
          <c:showPercent val="0"/>
          <c:showBubbleSize val="0"/>
        </c:dLbls>
        <c:gapWidth val="100"/>
        <c:overlap val="100"/>
        <c:axId val="1992137343"/>
        <c:axId val="1"/>
      </c:barChart>
      <c:catAx>
        <c:axId val="1992137343"/>
        <c:scaling>
          <c:orientation val="minMax"/>
        </c:scaling>
        <c:delete val="0"/>
        <c:axPos val="l"/>
        <c:numFmt formatCode="General" sourceLinked="1"/>
        <c:majorTickMark val="in"/>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ＭＳ Ｐゴシック"/>
                <a:ea typeface="ＭＳ Ｐゴシック"/>
                <a:cs typeface="ＭＳ Ｐゴシック"/>
              </a:defRPr>
            </a:pPr>
            <a:endParaRPr lang="ja-JP"/>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000000"/>
              </a:solidFill>
              <a:prstDash val="solid"/>
            </a:ln>
          </c:spPr>
        </c:majorGridlines>
        <c:numFmt formatCode="0%" sourceLinked="1"/>
        <c:majorTickMark val="in"/>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ＭＳ Ｐゴシック"/>
                <a:ea typeface="ＭＳ Ｐゴシック"/>
                <a:cs typeface="ＭＳ Ｐゴシック"/>
              </a:defRPr>
            </a:pPr>
            <a:endParaRPr lang="ja-JP"/>
          </a:p>
        </c:txPr>
        <c:crossAx val="1992137343"/>
        <c:crosses val="autoZero"/>
        <c:crossBetween val="between"/>
      </c:valAx>
      <c:spPr>
        <a:solidFill>
          <a:srgbClr val="FFFFFF"/>
        </a:solidFill>
        <a:ln w="12700">
          <a:solidFill>
            <a:srgbClr val="808080"/>
          </a:solidFill>
          <a:prstDash val="solid"/>
        </a:ln>
      </c:spPr>
    </c:plotArea>
    <c:legend>
      <c:legendPos val="t"/>
      <c:layout>
        <c:manualLayout>
          <c:xMode val="edge"/>
          <c:yMode val="edge"/>
          <c:x val="0.11614056763433808"/>
          <c:y val="2.1127429159232922E-2"/>
          <c:w val="0.7970910536588256"/>
          <c:h val="0.1214827176655893"/>
        </c:manualLayout>
      </c:layout>
      <c:overlay val="0"/>
      <c:spPr>
        <a:solidFill>
          <a:srgbClr val="FFFFFF"/>
        </a:solidFill>
        <a:ln w="3175">
          <a:solidFill>
            <a:srgbClr val="000000"/>
          </a:solidFill>
          <a:prstDash val="solid"/>
        </a:ln>
      </c:spPr>
      <c:txPr>
        <a:bodyPr/>
        <a:lstStyle/>
        <a:p>
          <a:pPr>
            <a:defRPr sz="1400"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solidFill>
      <a:srgbClr val="FFFFFF"/>
    </a:solidFill>
    <a:ln w="6350">
      <a:noFill/>
    </a:ln>
  </c:spPr>
  <c:txPr>
    <a:bodyPr/>
    <a:lstStyle/>
    <a:p>
      <a:pPr>
        <a:defRPr sz="97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r>
              <a:rPr lang="ja-JP" altLang="en-US" sz="1600" b="1" dirty="0">
                <a:latin typeface="游ゴシック" panose="020B0400000000000000" pitchFamily="50" charset="-128"/>
                <a:ea typeface="游ゴシック" panose="020B0400000000000000" pitchFamily="50" charset="-128"/>
              </a:rPr>
              <a:t>住民が考える望ましい除雪主体</a:t>
            </a:r>
            <a:endParaRPr lang="ja-JP" sz="1600" b="1" dirty="0">
              <a:latin typeface="游ゴシック" panose="020B0400000000000000" pitchFamily="50" charset="-128"/>
              <a:ea typeface="游ゴシック" panose="020B0400000000000000" pitchFamily="50" charset="-128"/>
            </a:endParaRPr>
          </a:p>
        </c:rich>
      </c:tx>
      <c:layout>
        <c:manualLayout>
          <c:xMode val="edge"/>
          <c:yMode val="edge"/>
          <c:x val="0.12182393802111477"/>
          <c:y val="0.76277794569921908"/>
        </c:manualLayout>
      </c:layout>
      <c:overlay val="0"/>
      <c:spPr>
        <a:noFill/>
        <a:ln>
          <a:no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1433092738407697"/>
          <c:y val="0.11608850976961213"/>
          <c:w val="0.64106496062992124"/>
          <c:h val="0.65151210265383497"/>
        </c:manualLayout>
      </c:layout>
      <c:barChart>
        <c:barDir val="bar"/>
        <c:grouping val="percentStacked"/>
        <c:varyColors val="0"/>
        <c:ser>
          <c:idx val="0"/>
          <c:order val="0"/>
          <c:tx>
            <c:strRef>
              <c:f>Sheet1!$C$2</c:f>
              <c:strCache>
                <c:ptCount val="1"/>
                <c:pt idx="0">
                  <c:v>公共団体</c:v>
                </c:pt>
              </c:strCache>
            </c:strRef>
          </c:tx>
          <c:spPr>
            <a:gradFill>
              <a:gsLst>
                <a:gs pos="0">
                  <a:schemeClr val="tx1">
                    <a:lumMod val="65000"/>
                    <a:lumOff val="35000"/>
                  </a:schemeClr>
                </a:gs>
                <a:gs pos="100000">
                  <a:schemeClr val="bg1">
                    <a:lumMod val="85000"/>
                  </a:schemeClr>
                </a:gs>
                <a:gs pos="48000">
                  <a:schemeClr val="bg1">
                    <a:lumMod val="75000"/>
                  </a:schemeClr>
                </a:gs>
                <a:gs pos="100000">
                  <a:schemeClr val="accent1">
                    <a:lumMod val="30000"/>
                    <a:lumOff val="70000"/>
                  </a:schemeClr>
                </a:gs>
              </a:gsLst>
              <a:lin ang="5400000" scaled="1"/>
            </a:gradFill>
            <a:ln>
              <a:noFill/>
            </a:ln>
            <a:effectLst/>
          </c:spPr>
          <c:invertIfNegative val="0"/>
          <c:cat>
            <c:strRef>
              <c:f>Sheet1!$B$3:$B$8</c:f>
              <c:strCache>
                <c:ptCount val="6"/>
                <c:pt idx="0">
                  <c:v>幹線道路</c:v>
                </c:pt>
                <c:pt idx="1">
                  <c:v>公園・遊び場</c:v>
                </c:pt>
                <c:pt idx="2">
                  <c:v>家の近くの生活道路</c:v>
                </c:pt>
                <c:pt idx="3">
                  <c:v>家の近くの消火栓</c:v>
                </c:pt>
                <c:pt idx="4">
                  <c:v>家の前の車道</c:v>
                </c:pt>
                <c:pt idx="5">
                  <c:v>家の前の歩道</c:v>
                </c:pt>
              </c:strCache>
            </c:strRef>
          </c:cat>
          <c:val>
            <c:numRef>
              <c:f>Sheet1!$C$3:$C$8</c:f>
              <c:numCache>
                <c:formatCode>General</c:formatCode>
                <c:ptCount val="6"/>
                <c:pt idx="0">
                  <c:v>6.7</c:v>
                </c:pt>
                <c:pt idx="1">
                  <c:v>2.7</c:v>
                </c:pt>
                <c:pt idx="2">
                  <c:v>2.2000000000000002</c:v>
                </c:pt>
                <c:pt idx="3">
                  <c:v>1.2</c:v>
                </c:pt>
                <c:pt idx="4">
                  <c:v>1.6</c:v>
                </c:pt>
                <c:pt idx="5">
                  <c:v>0.2</c:v>
                </c:pt>
              </c:numCache>
            </c:numRef>
          </c:val>
          <c:extLst>
            <c:ext xmlns:c16="http://schemas.microsoft.com/office/drawing/2014/chart" uri="{C3380CC4-5D6E-409C-BE32-E72D297353CC}">
              <c16:uniqueId val="{00000000-5777-4C23-ABCB-3AA0D8385B0F}"/>
            </c:ext>
          </c:extLst>
        </c:ser>
        <c:ser>
          <c:idx val="1"/>
          <c:order val="1"/>
          <c:tx>
            <c:strRef>
              <c:f>Sheet1!$D$2</c:f>
              <c:strCache>
                <c:ptCount val="1"/>
                <c:pt idx="0">
                  <c:v>町内会</c:v>
                </c:pt>
              </c:strCache>
            </c:strRef>
          </c:tx>
          <c:spPr>
            <a:gradFill>
              <a:gsLst>
                <a:gs pos="0">
                  <a:srgbClr val="00B050"/>
                </a:gs>
                <a:gs pos="100000">
                  <a:schemeClr val="accent1">
                    <a:lumMod val="50000"/>
                  </a:schemeClr>
                </a:gs>
                <a:gs pos="48000">
                  <a:schemeClr val="accent5">
                    <a:lumMod val="60000"/>
                    <a:lumOff val="40000"/>
                  </a:schemeClr>
                </a:gs>
                <a:gs pos="100000">
                  <a:schemeClr val="accent1">
                    <a:lumMod val="30000"/>
                    <a:lumOff val="70000"/>
                  </a:schemeClr>
                </a:gs>
              </a:gsLst>
              <a:lin ang="5400000" scaled="1"/>
            </a:gradFill>
            <a:ln>
              <a:noFill/>
            </a:ln>
            <a:effectLst/>
          </c:spPr>
          <c:invertIfNegative val="0"/>
          <c:cat>
            <c:strRef>
              <c:f>Sheet1!$B$3:$B$8</c:f>
              <c:strCache>
                <c:ptCount val="6"/>
                <c:pt idx="0">
                  <c:v>幹線道路</c:v>
                </c:pt>
                <c:pt idx="1">
                  <c:v>公園・遊び場</c:v>
                </c:pt>
                <c:pt idx="2">
                  <c:v>家の近くの生活道路</c:v>
                </c:pt>
                <c:pt idx="3">
                  <c:v>家の近くの消火栓</c:v>
                </c:pt>
                <c:pt idx="4">
                  <c:v>家の前の車道</c:v>
                </c:pt>
                <c:pt idx="5">
                  <c:v>家の前の歩道</c:v>
                </c:pt>
              </c:strCache>
            </c:strRef>
          </c:cat>
          <c:val>
            <c:numRef>
              <c:f>Sheet1!$D$3:$D$8</c:f>
              <c:numCache>
                <c:formatCode>General</c:formatCode>
                <c:ptCount val="6"/>
                <c:pt idx="0">
                  <c:v>0.2</c:v>
                </c:pt>
                <c:pt idx="1">
                  <c:v>4.2</c:v>
                </c:pt>
                <c:pt idx="2">
                  <c:v>4.0999999999999996</c:v>
                </c:pt>
                <c:pt idx="3">
                  <c:v>4.7</c:v>
                </c:pt>
                <c:pt idx="4">
                  <c:v>2.4</c:v>
                </c:pt>
                <c:pt idx="5">
                  <c:v>1.1000000000000001</c:v>
                </c:pt>
              </c:numCache>
            </c:numRef>
          </c:val>
          <c:extLst>
            <c:ext xmlns:c16="http://schemas.microsoft.com/office/drawing/2014/chart" uri="{C3380CC4-5D6E-409C-BE32-E72D297353CC}">
              <c16:uniqueId val="{00000001-5777-4C23-ABCB-3AA0D8385B0F}"/>
            </c:ext>
          </c:extLst>
        </c:ser>
        <c:ser>
          <c:idx val="2"/>
          <c:order val="2"/>
          <c:tx>
            <c:strRef>
              <c:f>Sheet1!$E$2</c:f>
              <c:strCache>
                <c:ptCount val="1"/>
                <c:pt idx="0">
                  <c:v>自分で</c:v>
                </c:pt>
              </c:strCache>
            </c:strRef>
          </c:tx>
          <c:spPr>
            <a:gradFill>
              <a:gsLst>
                <a:gs pos="0">
                  <a:srgbClr val="FFC000"/>
                </a:gs>
                <a:gs pos="100000">
                  <a:srgbClr val="92D050"/>
                </a:gs>
                <a:gs pos="48000">
                  <a:srgbClr val="FFFF00"/>
                </a:gs>
                <a:gs pos="100000">
                  <a:schemeClr val="accent1">
                    <a:lumMod val="30000"/>
                    <a:lumOff val="70000"/>
                  </a:schemeClr>
                </a:gs>
              </a:gsLst>
              <a:lin ang="5400000" scaled="1"/>
            </a:gradFill>
            <a:ln>
              <a:noFill/>
            </a:ln>
            <a:effectLst/>
          </c:spPr>
          <c:invertIfNegative val="0"/>
          <c:cat>
            <c:strRef>
              <c:f>Sheet1!$B$3:$B$8</c:f>
              <c:strCache>
                <c:ptCount val="6"/>
                <c:pt idx="0">
                  <c:v>幹線道路</c:v>
                </c:pt>
                <c:pt idx="1">
                  <c:v>公園・遊び場</c:v>
                </c:pt>
                <c:pt idx="2">
                  <c:v>家の近くの生活道路</c:v>
                </c:pt>
                <c:pt idx="3">
                  <c:v>家の近くの消火栓</c:v>
                </c:pt>
                <c:pt idx="4">
                  <c:v>家の前の車道</c:v>
                </c:pt>
                <c:pt idx="5">
                  <c:v>家の前の歩道</c:v>
                </c:pt>
              </c:strCache>
            </c:strRef>
          </c:cat>
          <c:val>
            <c:numRef>
              <c:f>Sheet1!$E$3:$E$8</c:f>
              <c:numCache>
                <c:formatCode>General</c:formatCode>
                <c:ptCount val="6"/>
                <c:pt idx="0">
                  <c:v>0.1</c:v>
                </c:pt>
                <c:pt idx="1">
                  <c:v>0.1</c:v>
                </c:pt>
                <c:pt idx="2">
                  <c:v>0.7</c:v>
                </c:pt>
                <c:pt idx="3">
                  <c:v>1.1000000000000001</c:v>
                </c:pt>
                <c:pt idx="4">
                  <c:v>3</c:v>
                </c:pt>
                <c:pt idx="5">
                  <c:v>5.7</c:v>
                </c:pt>
              </c:numCache>
            </c:numRef>
          </c:val>
          <c:extLst>
            <c:ext xmlns:c16="http://schemas.microsoft.com/office/drawing/2014/chart" uri="{C3380CC4-5D6E-409C-BE32-E72D297353CC}">
              <c16:uniqueId val="{00000002-5777-4C23-ABCB-3AA0D8385B0F}"/>
            </c:ext>
          </c:extLst>
        </c:ser>
        <c:dLbls>
          <c:showLegendKey val="0"/>
          <c:showVal val="0"/>
          <c:showCatName val="0"/>
          <c:showSerName val="0"/>
          <c:showPercent val="0"/>
          <c:showBubbleSize val="0"/>
        </c:dLbls>
        <c:gapWidth val="60"/>
        <c:overlap val="100"/>
        <c:axId val="393822824"/>
        <c:axId val="393823216"/>
      </c:barChart>
      <c:catAx>
        <c:axId val="393822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393823216"/>
        <c:crosses val="autoZero"/>
        <c:auto val="1"/>
        <c:lblAlgn val="ctr"/>
        <c:lblOffset val="100"/>
        <c:noMultiLvlLbl val="0"/>
      </c:catAx>
      <c:valAx>
        <c:axId val="39382321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93822824"/>
        <c:crosses val="autoZero"/>
        <c:crossBetween val="between"/>
      </c:valAx>
      <c:spPr>
        <a:noFill/>
        <a:ln>
          <a:noFill/>
        </a:ln>
        <a:effectLst/>
      </c:spPr>
    </c:plotArea>
    <c:legend>
      <c:legendPos val="t"/>
      <c:layout>
        <c:manualLayout>
          <c:xMode val="edge"/>
          <c:yMode val="edge"/>
          <c:x val="0.30203390201224845"/>
          <c:y val="2.87037037037037E-2"/>
          <c:w val="0.52795034995625545"/>
          <c:h val="9.492381160688247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098652957636487E-2"/>
          <c:y val="0.13393099844359091"/>
          <c:w val="0.8775983167393332"/>
          <c:h val="0.69497318262695051"/>
        </c:manualLayout>
      </c:layout>
      <c:lineChart>
        <c:grouping val="standard"/>
        <c:varyColors val="0"/>
        <c:ser>
          <c:idx val="0"/>
          <c:order val="0"/>
          <c:tx>
            <c:strRef>
              <c:f>Sheet1!$Q$19</c:f>
              <c:strCache>
                <c:ptCount val="1"/>
                <c:pt idx="0">
                  <c:v>道路除雪費</c:v>
                </c:pt>
              </c:strCache>
            </c:strRef>
          </c:tx>
          <c:spPr>
            <a:ln w="19050" cap="rnd">
              <a:solidFill>
                <a:schemeClr val="tx1">
                  <a:lumMod val="50000"/>
                  <a:lumOff val="50000"/>
                </a:schemeClr>
              </a:solidFill>
              <a:prstDash val="solid"/>
              <a:round/>
            </a:ln>
            <a:effectLst/>
          </c:spPr>
          <c:marker>
            <c:symbol val="circle"/>
            <c:size val="5"/>
            <c:spPr>
              <a:solidFill>
                <a:schemeClr val="tx1">
                  <a:lumMod val="50000"/>
                  <a:lumOff val="50000"/>
                </a:schemeClr>
              </a:solidFill>
              <a:ln w="9525">
                <a:solidFill>
                  <a:schemeClr val="tx1">
                    <a:lumMod val="50000"/>
                    <a:lumOff val="50000"/>
                  </a:schemeClr>
                </a:solidFill>
                <a:prstDash val="sysDash"/>
              </a:ln>
              <a:effectLst/>
            </c:spPr>
          </c:marker>
          <c:cat>
            <c:numRef>
              <c:f>Sheet1!$P$20:$P$73</c:f>
              <c:numCache>
                <c:formatCode>General</c:formatCode>
                <c:ptCount val="54"/>
                <c:pt idx="0">
                  <c:v>1960</c:v>
                </c:pt>
                <c:pt idx="5">
                  <c:v>1965</c:v>
                </c:pt>
                <c:pt idx="10">
                  <c:v>1970</c:v>
                </c:pt>
                <c:pt idx="15">
                  <c:v>1975</c:v>
                </c:pt>
                <c:pt idx="20">
                  <c:v>1980</c:v>
                </c:pt>
                <c:pt idx="25">
                  <c:v>1985</c:v>
                </c:pt>
                <c:pt idx="30">
                  <c:v>1990</c:v>
                </c:pt>
                <c:pt idx="35">
                  <c:v>1995</c:v>
                </c:pt>
                <c:pt idx="40">
                  <c:v>2000</c:v>
                </c:pt>
                <c:pt idx="45">
                  <c:v>2005</c:v>
                </c:pt>
                <c:pt idx="50">
                  <c:v>2010</c:v>
                </c:pt>
                <c:pt idx="53">
                  <c:v>2013</c:v>
                </c:pt>
              </c:numCache>
            </c:numRef>
          </c:cat>
          <c:val>
            <c:numRef>
              <c:f>Sheet1!$Q$20:$Q$73</c:f>
              <c:numCache>
                <c:formatCode>General</c:formatCode>
                <c:ptCount val="54"/>
                <c:pt idx="0">
                  <c:v>1</c:v>
                </c:pt>
                <c:pt idx="1">
                  <c:v>1.1386861313868613</c:v>
                </c:pt>
                <c:pt idx="2">
                  <c:v>1.2700729927007299</c:v>
                </c:pt>
                <c:pt idx="3">
                  <c:v>1.394160583941606</c:v>
                </c:pt>
                <c:pt idx="4">
                  <c:v>2.2554744525547443</c:v>
                </c:pt>
                <c:pt idx="5">
                  <c:v>3.3211678832116789</c:v>
                </c:pt>
                <c:pt idx="6">
                  <c:v>5.2481751824817522</c:v>
                </c:pt>
                <c:pt idx="7">
                  <c:v>8.0583941605839424</c:v>
                </c:pt>
                <c:pt idx="8">
                  <c:v>11.532846715328468</c:v>
                </c:pt>
                <c:pt idx="9">
                  <c:v>15.233576642335766</c:v>
                </c:pt>
                <c:pt idx="10">
                  <c:v>18.072992700729927</c:v>
                </c:pt>
                <c:pt idx="11">
                  <c:v>21.737226277372265</c:v>
                </c:pt>
                <c:pt idx="12">
                  <c:v>27.554744525547445</c:v>
                </c:pt>
                <c:pt idx="13">
                  <c:v>33.518248175182485</c:v>
                </c:pt>
                <c:pt idx="14">
                  <c:v>40.32846715328467</c:v>
                </c:pt>
                <c:pt idx="15">
                  <c:v>51.79562043795621</c:v>
                </c:pt>
                <c:pt idx="16">
                  <c:v>61.489051094890513</c:v>
                </c:pt>
                <c:pt idx="17">
                  <c:v>74.189781021897815</c:v>
                </c:pt>
                <c:pt idx="18">
                  <c:v>89.671532846715337</c:v>
                </c:pt>
                <c:pt idx="19">
                  <c:v>103</c:v>
                </c:pt>
                <c:pt idx="20">
                  <c:v>109.64233576642336</c:v>
                </c:pt>
                <c:pt idx="21">
                  <c:v>123.17518248175183</c:v>
                </c:pt>
                <c:pt idx="22">
                  <c:v>137.88321167883211</c:v>
                </c:pt>
                <c:pt idx="23">
                  <c:v>150.54744525547446</c:v>
                </c:pt>
                <c:pt idx="24">
                  <c:v>163.65693430656935</c:v>
                </c:pt>
                <c:pt idx="25">
                  <c:v>181.27737226277372</c:v>
                </c:pt>
                <c:pt idx="26">
                  <c:v>184.62773722627739</c:v>
                </c:pt>
                <c:pt idx="27">
                  <c:v>197.28467153284674</c:v>
                </c:pt>
                <c:pt idx="28">
                  <c:v>228.78102189781023</c:v>
                </c:pt>
                <c:pt idx="29">
                  <c:v>243.16058394160586</c:v>
                </c:pt>
                <c:pt idx="30">
                  <c:v>264.39416058394158</c:v>
                </c:pt>
                <c:pt idx="31">
                  <c:v>301.94160583941613</c:v>
                </c:pt>
                <c:pt idx="32">
                  <c:v>324.5328467153285</c:v>
                </c:pt>
                <c:pt idx="33">
                  <c:v>371.6204379562044</c:v>
                </c:pt>
                <c:pt idx="34">
                  <c:v>383.33576642335765</c:v>
                </c:pt>
                <c:pt idx="35">
                  <c:v>402.86131386861314</c:v>
                </c:pt>
                <c:pt idx="36">
                  <c:v>428.29197080291976</c:v>
                </c:pt>
                <c:pt idx="37">
                  <c:v>442.28467153284674</c:v>
                </c:pt>
                <c:pt idx="38">
                  <c:v>405.67883211678833</c:v>
                </c:pt>
                <c:pt idx="39">
                  <c:v>417.67883211678833</c:v>
                </c:pt>
                <c:pt idx="40">
                  <c:v>417.82481751824821</c:v>
                </c:pt>
                <c:pt idx="41">
                  <c:v>406.32116788321173</c:v>
                </c:pt>
                <c:pt idx="42">
                  <c:v>423.18248175182487</c:v>
                </c:pt>
                <c:pt idx="43">
                  <c:v>442.09489051094891</c:v>
                </c:pt>
                <c:pt idx="44">
                  <c:v>437.64963503649636</c:v>
                </c:pt>
                <c:pt idx="45">
                  <c:v>445.80291970802921</c:v>
                </c:pt>
                <c:pt idx="46">
                  <c:v>438.80291970802926</c:v>
                </c:pt>
                <c:pt idx="47">
                  <c:v>410.8905109489051</c:v>
                </c:pt>
                <c:pt idx="48">
                  <c:v>403.35766423357666</c:v>
                </c:pt>
                <c:pt idx="49">
                  <c:v>422.40875912408762</c:v>
                </c:pt>
                <c:pt idx="50">
                  <c:v>463.63503649635038</c:v>
                </c:pt>
                <c:pt idx="51">
                  <c:v>507.16058394160586</c:v>
                </c:pt>
                <c:pt idx="52">
                  <c:v>549.45255474452563</c:v>
                </c:pt>
                <c:pt idx="53">
                  <c:v>562.81751824817525</c:v>
                </c:pt>
              </c:numCache>
            </c:numRef>
          </c:val>
          <c:smooth val="0"/>
          <c:extLst>
            <c:ext xmlns:c16="http://schemas.microsoft.com/office/drawing/2014/chart" uri="{C3380CC4-5D6E-409C-BE32-E72D297353CC}">
              <c16:uniqueId val="{00000000-0E44-485E-8380-F40A54FE68CB}"/>
            </c:ext>
          </c:extLst>
        </c:ser>
        <c:ser>
          <c:idx val="1"/>
          <c:order val="1"/>
          <c:tx>
            <c:strRef>
              <c:f>Sheet1!$R$19</c:f>
              <c:strCache>
                <c:ptCount val="1"/>
                <c:pt idx="0">
                  <c:v>除雪延長</c:v>
                </c:pt>
              </c:strCache>
            </c:strRef>
          </c:tx>
          <c:spPr>
            <a:ln w="22225" cap="rnd">
              <a:solidFill>
                <a:schemeClr val="accent2"/>
              </a:solidFill>
              <a:round/>
            </a:ln>
            <a:effectLst/>
          </c:spPr>
          <c:marker>
            <c:symbol val="star"/>
            <c:size val="5"/>
            <c:spPr>
              <a:noFill/>
              <a:ln w="9525">
                <a:solidFill>
                  <a:schemeClr val="accent2"/>
                </a:solidFill>
              </a:ln>
              <a:effectLst/>
            </c:spPr>
          </c:marker>
          <c:cat>
            <c:numRef>
              <c:f>Sheet1!$P$20:$P$73</c:f>
              <c:numCache>
                <c:formatCode>General</c:formatCode>
                <c:ptCount val="54"/>
                <c:pt idx="0">
                  <c:v>1960</c:v>
                </c:pt>
                <c:pt idx="5">
                  <c:v>1965</c:v>
                </c:pt>
                <c:pt idx="10">
                  <c:v>1970</c:v>
                </c:pt>
                <c:pt idx="15">
                  <c:v>1975</c:v>
                </c:pt>
                <c:pt idx="20">
                  <c:v>1980</c:v>
                </c:pt>
                <c:pt idx="25">
                  <c:v>1985</c:v>
                </c:pt>
                <c:pt idx="30">
                  <c:v>1990</c:v>
                </c:pt>
                <c:pt idx="35">
                  <c:v>1995</c:v>
                </c:pt>
                <c:pt idx="40">
                  <c:v>2000</c:v>
                </c:pt>
                <c:pt idx="45">
                  <c:v>2005</c:v>
                </c:pt>
                <c:pt idx="50">
                  <c:v>2010</c:v>
                </c:pt>
                <c:pt idx="53">
                  <c:v>2013</c:v>
                </c:pt>
              </c:numCache>
            </c:numRef>
          </c:cat>
          <c:val>
            <c:numRef>
              <c:f>Sheet1!$R$20:$R$73</c:f>
              <c:numCache>
                <c:formatCode>General</c:formatCode>
                <c:ptCount val="54"/>
                <c:pt idx="0">
                  <c:v>1</c:v>
                </c:pt>
                <c:pt idx="1">
                  <c:v>1.1323706377858003</c:v>
                </c:pt>
                <c:pt idx="2">
                  <c:v>1.2900120336943444</c:v>
                </c:pt>
                <c:pt idx="3">
                  <c:v>1.5258724428399519</c:v>
                </c:pt>
                <c:pt idx="4">
                  <c:v>1.8784596871239472</c:v>
                </c:pt>
                <c:pt idx="5">
                  <c:v>2.3441636582430809</c:v>
                </c:pt>
                <c:pt idx="6">
                  <c:v>2.8387484957882072</c:v>
                </c:pt>
                <c:pt idx="7">
                  <c:v>3.3164861612515049</c:v>
                </c:pt>
                <c:pt idx="8">
                  <c:v>3.768953068592058</c:v>
                </c:pt>
                <c:pt idx="9">
                  <c:v>4.1215403128760535</c:v>
                </c:pt>
                <c:pt idx="10">
                  <c:v>4.5908543922984357</c:v>
                </c:pt>
                <c:pt idx="11">
                  <c:v>5.2527075812274369</c:v>
                </c:pt>
                <c:pt idx="12">
                  <c:v>6.1131167268351385</c:v>
                </c:pt>
                <c:pt idx="13">
                  <c:v>7.093862815884477</c:v>
                </c:pt>
                <c:pt idx="14">
                  <c:v>8.2250300842358612</c:v>
                </c:pt>
                <c:pt idx="15">
                  <c:v>9.3200962695547531</c:v>
                </c:pt>
                <c:pt idx="16">
                  <c:v>11.305655836341758</c:v>
                </c:pt>
                <c:pt idx="17">
                  <c:v>13.622141997593262</c:v>
                </c:pt>
                <c:pt idx="18">
                  <c:v>15.896510228640194</c:v>
                </c:pt>
                <c:pt idx="19">
                  <c:v>18.134777376654633</c:v>
                </c:pt>
                <c:pt idx="20">
                  <c:v>20.300842358604093</c:v>
                </c:pt>
                <c:pt idx="21">
                  <c:v>21.516245487364621</c:v>
                </c:pt>
                <c:pt idx="22">
                  <c:v>22.370637785800241</c:v>
                </c:pt>
                <c:pt idx="23">
                  <c:v>23.140794223826717</c:v>
                </c:pt>
                <c:pt idx="24">
                  <c:v>23.826714801444044</c:v>
                </c:pt>
                <c:pt idx="25">
                  <c:v>24.500601684717211</c:v>
                </c:pt>
                <c:pt idx="26">
                  <c:v>25.078219013237067</c:v>
                </c:pt>
                <c:pt idx="27">
                  <c:v>25.535499398315284</c:v>
                </c:pt>
                <c:pt idx="28">
                  <c:v>26.010830324909747</c:v>
                </c:pt>
                <c:pt idx="29">
                  <c:v>26.480144404332133</c:v>
                </c:pt>
                <c:pt idx="30">
                  <c:v>26.889290012033698</c:v>
                </c:pt>
                <c:pt idx="31">
                  <c:v>27.286401925391097</c:v>
                </c:pt>
                <c:pt idx="32">
                  <c:v>27.695547533092661</c:v>
                </c:pt>
                <c:pt idx="33">
                  <c:v>28.08664259927798</c:v>
                </c:pt>
                <c:pt idx="34">
                  <c:v>28.471720818291217</c:v>
                </c:pt>
                <c:pt idx="35">
                  <c:v>28.84476534296029</c:v>
                </c:pt>
                <c:pt idx="36">
                  <c:v>29.205776173285201</c:v>
                </c:pt>
                <c:pt idx="37">
                  <c:v>29.512635379061376</c:v>
                </c:pt>
                <c:pt idx="38">
                  <c:v>29.8014440433213</c:v>
                </c:pt>
                <c:pt idx="39">
                  <c:v>30.030084235860411</c:v>
                </c:pt>
                <c:pt idx="40">
                  <c:v>30.22262334536703</c:v>
                </c:pt>
                <c:pt idx="41">
                  <c:v>30.379061371841157</c:v>
                </c:pt>
                <c:pt idx="42">
                  <c:v>30.537906137184116</c:v>
                </c:pt>
                <c:pt idx="43">
                  <c:v>30.687123947051745</c:v>
                </c:pt>
                <c:pt idx="44">
                  <c:v>30.842358604091459</c:v>
                </c:pt>
                <c:pt idx="45">
                  <c:v>31.003610108303253</c:v>
                </c:pt>
                <c:pt idx="46">
                  <c:v>31.161251504211794</c:v>
                </c:pt>
                <c:pt idx="47">
                  <c:v>31.317689530685922</c:v>
                </c:pt>
                <c:pt idx="48">
                  <c:v>31.489771359807467</c:v>
                </c:pt>
                <c:pt idx="49">
                  <c:v>31.669073405535499</c:v>
                </c:pt>
                <c:pt idx="50">
                  <c:v>31.85439229843562</c:v>
                </c:pt>
                <c:pt idx="51">
                  <c:v>32.044524669073411</c:v>
                </c:pt>
                <c:pt idx="52">
                  <c:v>32.214199759326114</c:v>
                </c:pt>
                <c:pt idx="53">
                  <c:v>32.346570397111918</c:v>
                </c:pt>
              </c:numCache>
            </c:numRef>
          </c:val>
          <c:smooth val="0"/>
          <c:extLst>
            <c:ext xmlns:c16="http://schemas.microsoft.com/office/drawing/2014/chart" uri="{C3380CC4-5D6E-409C-BE32-E72D297353CC}">
              <c16:uniqueId val="{00000001-0E44-485E-8380-F40A54FE68CB}"/>
            </c:ext>
          </c:extLst>
        </c:ser>
        <c:ser>
          <c:idx val="2"/>
          <c:order val="2"/>
          <c:tx>
            <c:strRef>
              <c:f>Sheet1!$S$19</c:f>
              <c:strCache>
                <c:ptCount val="1"/>
                <c:pt idx="0">
                  <c:v>人口</c:v>
                </c:pt>
              </c:strCache>
            </c:strRef>
          </c:tx>
          <c:spPr>
            <a:ln w="25400" cap="rnd">
              <a:solidFill>
                <a:schemeClr val="tx1"/>
              </a:solidFill>
              <a:round/>
            </a:ln>
            <a:effectLst/>
          </c:spPr>
          <c:marker>
            <c:symbol val="none"/>
          </c:marker>
          <c:cat>
            <c:numRef>
              <c:f>Sheet1!$P$20:$P$73</c:f>
              <c:numCache>
                <c:formatCode>General</c:formatCode>
                <c:ptCount val="54"/>
                <c:pt idx="0">
                  <c:v>1960</c:v>
                </c:pt>
                <c:pt idx="5">
                  <c:v>1965</c:v>
                </c:pt>
                <c:pt idx="10">
                  <c:v>1970</c:v>
                </c:pt>
                <c:pt idx="15">
                  <c:v>1975</c:v>
                </c:pt>
                <c:pt idx="20">
                  <c:v>1980</c:v>
                </c:pt>
                <c:pt idx="25">
                  <c:v>1985</c:v>
                </c:pt>
                <c:pt idx="30">
                  <c:v>1990</c:v>
                </c:pt>
                <c:pt idx="35">
                  <c:v>1995</c:v>
                </c:pt>
                <c:pt idx="40">
                  <c:v>2000</c:v>
                </c:pt>
                <c:pt idx="45">
                  <c:v>2005</c:v>
                </c:pt>
                <c:pt idx="50">
                  <c:v>2010</c:v>
                </c:pt>
                <c:pt idx="53">
                  <c:v>2013</c:v>
                </c:pt>
              </c:numCache>
            </c:numRef>
          </c:cat>
          <c:val>
            <c:numRef>
              <c:f>Sheet1!$S$20:$S$73</c:f>
              <c:numCache>
                <c:formatCode>General</c:formatCode>
                <c:ptCount val="54"/>
                <c:pt idx="0">
                  <c:v>1</c:v>
                </c:pt>
                <c:pt idx="1">
                  <c:v>1.185453927638072</c:v>
                </c:pt>
                <c:pt idx="2">
                  <c:v>1.2526234205547888</c:v>
                </c:pt>
                <c:pt idx="3">
                  <c:v>1.3459039895845861</c:v>
                </c:pt>
                <c:pt idx="4">
                  <c:v>1.432338943835797</c:v>
                </c:pt>
                <c:pt idx="5">
                  <c:v>1.5174662443995197</c:v>
                </c:pt>
                <c:pt idx="6">
                  <c:v>1.5847483673418741</c:v>
                </c:pt>
                <c:pt idx="7">
                  <c:v>1.714314894461848</c:v>
                </c:pt>
                <c:pt idx="8">
                  <c:v>1.7866214619377327</c:v>
                </c:pt>
                <c:pt idx="9">
                  <c:v>1.8590292055383428</c:v>
                </c:pt>
                <c:pt idx="10">
                  <c:v>1.9283081252064089</c:v>
                </c:pt>
                <c:pt idx="11">
                  <c:v>2.0081131798128813</c:v>
                </c:pt>
                <c:pt idx="12">
                  <c:v>2.0981675667523798</c:v>
                </c:pt>
                <c:pt idx="13">
                  <c:v>2.1998686619362058</c:v>
                </c:pt>
                <c:pt idx="14">
                  <c:v>2.2936398397217466</c:v>
                </c:pt>
                <c:pt idx="15">
                  <c:v>2.3683097287525365</c:v>
                </c:pt>
                <c:pt idx="16">
                  <c:v>2.435000066814422</c:v>
                </c:pt>
                <c:pt idx="17">
                  <c:v>2.4925444649978332</c:v>
                </c:pt>
                <c:pt idx="18">
                  <c:v>2.5460360912417745</c:v>
                </c:pt>
                <c:pt idx="19">
                  <c:v>2.6098171384719349</c:v>
                </c:pt>
                <c:pt idx="20">
                  <c:v>2.6759309635212345</c:v>
                </c:pt>
                <c:pt idx="21">
                  <c:v>2.73441649056294</c:v>
                </c:pt>
                <c:pt idx="22">
                  <c:v>2.7929879218614881</c:v>
                </c:pt>
                <c:pt idx="23">
                  <c:v>2.8508129406172507</c:v>
                </c:pt>
                <c:pt idx="24">
                  <c:v>2.9012043776809286</c:v>
                </c:pt>
                <c:pt idx="25">
                  <c:v>2.9455214292941152</c:v>
                </c:pt>
                <c:pt idx="26">
                  <c:v>2.9911308627269064</c:v>
                </c:pt>
                <c:pt idx="27">
                  <c:v>3.0414020338310053</c:v>
                </c:pt>
                <c:pt idx="28">
                  <c:v>3.0903789141320139</c:v>
                </c:pt>
                <c:pt idx="29">
                  <c:v>3.1404591868875742</c:v>
                </c:pt>
                <c:pt idx="30">
                  <c:v>3.1913278698225982</c:v>
                </c:pt>
                <c:pt idx="31">
                  <c:v>3.2357040999238316</c:v>
                </c:pt>
                <c:pt idx="32">
                  <c:v>3.2729292778888168</c:v>
                </c:pt>
                <c:pt idx="33">
                  <c:v>3.2996130490475126</c:v>
                </c:pt>
                <c:pt idx="34">
                  <c:v>3.3226506617491252</c:v>
                </c:pt>
                <c:pt idx="35">
                  <c:v>3.3541317084065905</c:v>
                </c:pt>
                <c:pt idx="36">
                  <c:v>3.387567554153089</c:v>
                </c:pt>
                <c:pt idx="37">
                  <c:v>3.4194113076727772</c:v>
                </c:pt>
                <c:pt idx="38">
                  <c:v>3.4429395291301335</c:v>
                </c:pt>
                <c:pt idx="39">
                  <c:v>3.459133436036645</c:v>
                </c:pt>
                <c:pt idx="40">
                  <c:v>3.4788704162920285</c:v>
                </c:pt>
                <c:pt idx="41">
                  <c:v>3.5023814568980165</c:v>
                </c:pt>
                <c:pt idx="42">
                  <c:v>3.5283283604313538</c:v>
                </c:pt>
                <c:pt idx="43">
                  <c:v>3.5552163928229858</c:v>
                </c:pt>
                <c:pt idx="44">
                  <c:v>3.5749591000288254</c:v>
                </c:pt>
                <c:pt idx="45">
                  <c:v>3.5905364052695581</c:v>
                </c:pt>
                <c:pt idx="46">
                  <c:v>3.6069479362934032</c:v>
                </c:pt>
                <c:pt idx="47">
                  <c:v>3.6192436989227605</c:v>
                </c:pt>
                <c:pt idx="48">
                  <c:v>3.6286244437699371</c:v>
                </c:pt>
                <c:pt idx="49">
                  <c:v>3.6412027359551313</c:v>
                </c:pt>
                <c:pt idx="50">
                  <c:v>3.6529258035388734</c:v>
                </c:pt>
                <c:pt idx="51">
                  <c:v>3.6689421749812441</c:v>
                </c:pt>
                <c:pt idx="52">
                  <c:v>3.6820015310047554</c:v>
                </c:pt>
                <c:pt idx="53">
                  <c:v>3.6961528255819061</c:v>
                </c:pt>
              </c:numCache>
            </c:numRef>
          </c:val>
          <c:smooth val="0"/>
          <c:extLst>
            <c:ext xmlns:c16="http://schemas.microsoft.com/office/drawing/2014/chart" uri="{C3380CC4-5D6E-409C-BE32-E72D297353CC}">
              <c16:uniqueId val="{00000002-0E44-485E-8380-F40A54FE68CB}"/>
            </c:ext>
          </c:extLst>
        </c:ser>
        <c:dLbls>
          <c:showLegendKey val="0"/>
          <c:showVal val="0"/>
          <c:showCatName val="0"/>
          <c:showSerName val="0"/>
          <c:showPercent val="0"/>
          <c:showBubbleSize val="0"/>
        </c:dLbls>
        <c:marker val="1"/>
        <c:smooth val="0"/>
        <c:axId val="377040408"/>
        <c:axId val="377040800"/>
      </c:lineChart>
      <c:catAx>
        <c:axId val="377040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crossAx val="377040800"/>
        <c:crosses val="autoZero"/>
        <c:auto val="1"/>
        <c:lblAlgn val="ctr"/>
        <c:lblOffset val="100"/>
        <c:noMultiLvlLbl val="0"/>
      </c:catAx>
      <c:valAx>
        <c:axId val="377040800"/>
        <c:scaling>
          <c:logBase val="10"/>
          <c:orientation val="minMax"/>
        </c:scaling>
        <c:delete val="0"/>
        <c:axPos val="l"/>
        <c:majorGridlines>
          <c:spPr>
            <a:ln w="3175" cap="flat" cmpd="sng" algn="ctr">
              <a:solidFill>
                <a:schemeClr val="bg1">
                  <a:lumMod val="6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crossAx val="377040408"/>
        <c:crosses val="autoZero"/>
        <c:crossBetween val="between"/>
      </c:valAx>
      <c:spPr>
        <a:noFill/>
        <a:ln w="3175">
          <a:solidFill>
            <a:schemeClr val="bg1">
              <a:lumMod val="50000"/>
            </a:schemeClr>
          </a:solidFill>
          <a:prstDash val="sysDot"/>
        </a:ln>
        <a:effectLst/>
      </c:spPr>
    </c:plotArea>
    <c:legend>
      <c:legendPos val="t"/>
      <c:layout>
        <c:manualLayout>
          <c:xMode val="edge"/>
          <c:yMode val="edge"/>
          <c:x val="1.7298205837802481E-2"/>
          <c:y val="0"/>
          <c:w val="0.89999980687859804"/>
          <c:h val="0.14770279919151638"/>
        </c:manualLayout>
      </c:layout>
      <c:overlay val="0"/>
      <c:spPr>
        <a:noFill/>
        <a:ln w="25400">
          <a:noFill/>
        </a:ln>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drawings/drawing1.xml><?xml version="1.0" encoding="utf-8"?>
<c:userShapes xmlns:c="http://schemas.openxmlformats.org/drawingml/2006/chart">
  <cdr:relSizeAnchor xmlns:cdr="http://schemas.openxmlformats.org/drawingml/2006/chartDrawing">
    <cdr:from>
      <cdr:x>0.68167</cdr:x>
      <cdr:y>0.01944</cdr:y>
    </cdr:from>
    <cdr:to>
      <cdr:x>1</cdr:x>
      <cdr:y>0.21053</cdr:y>
    </cdr:to>
    <cdr:sp macro="" textlink="">
      <cdr:nvSpPr>
        <cdr:cNvPr id="2" name="テキスト ボックス 1"/>
        <cdr:cNvSpPr txBox="1"/>
      </cdr:nvSpPr>
      <cdr:spPr>
        <a:xfrm xmlns:a="http://schemas.openxmlformats.org/drawingml/2006/main">
          <a:off x="2356113" y="53194"/>
          <a:ext cx="1100271" cy="5228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altLang="ja-JP" sz="1400" dirty="0"/>
            <a:t>2</a:t>
          </a:r>
          <a:r>
            <a:rPr lang="ja-JP" altLang="en-US" sz="1400" dirty="0"/>
            <a:t>～</a:t>
          </a:r>
          <a:r>
            <a:rPr lang="en-US" altLang="ja-JP" sz="1400" dirty="0"/>
            <a:t>3</a:t>
          </a:r>
          <a:r>
            <a:rPr lang="ja-JP" altLang="en-US" sz="1400" dirty="0"/>
            <a:t>日が限度</a:t>
          </a:r>
        </a:p>
      </cdr:txBody>
    </cdr:sp>
  </cdr:relSizeAnchor>
  <cdr:relSizeAnchor xmlns:cdr="http://schemas.openxmlformats.org/drawingml/2006/chartDrawing">
    <cdr:from>
      <cdr:x>0.47333</cdr:x>
      <cdr:y>0.53611</cdr:y>
    </cdr:from>
    <cdr:to>
      <cdr:x>0.91667</cdr:x>
      <cdr:y>0.65556</cdr:y>
    </cdr:to>
    <cdr:sp macro="" textlink="">
      <cdr:nvSpPr>
        <cdr:cNvPr id="3" name="テキスト ボックス 2"/>
        <cdr:cNvSpPr txBox="1"/>
      </cdr:nvSpPr>
      <cdr:spPr>
        <a:xfrm xmlns:a="http://schemas.openxmlformats.org/drawingml/2006/main">
          <a:off x="1636010" y="1466960"/>
          <a:ext cx="1532342" cy="3268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dirty="0">
              <a:solidFill>
                <a:schemeClr val="bg1"/>
              </a:solidFill>
            </a:rPr>
            <a:t>1</a:t>
          </a:r>
          <a:r>
            <a:rPr lang="ja-JP" altLang="en-US" sz="1400" dirty="0">
              <a:solidFill>
                <a:schemeClr val="bg1"/>
              </a:solidFill>
            </a:rPr>
            <a:t>週間程度大丈夫</a:t>
          </a:r>
        </a:p>
      </cdr:txBody>
    </cdr:sp>
  </cdr:relSizeAnchor>
  <cdr:relSizeAnchor xmlns:cdr="http://schemas.openxmlformats.org/drawingml/2006/chartDrawing">
    <cdr:from>
      <cdr:x>0.0625</cdr:x>
      <cdr:y>0.37086</cdr:y>
    </cdr:from>
    <cdr:to>
      <cdr:x>0.5</cdr:x>
      <cdr:y>0.48475</cdr:y>
    </cdr:to>
    <cdr:sp macro="" textlink="">
      <cdr:nvSpPr>
        <cdr:cNvPr id="4" name="テキスト ボックス 3"/>
        <cdr:cNvSpPr txBox="1"/>
      </cdr:nvSpPr>
      <cdr:spPr>
        <a:xfrm xmlns:a="http://schemas.openxmlformats.org/drawingml/2006/main">
          <a:off x="216025" y="1014786"/>
          <a:ext cx="1512168" cy="3116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a:t>半月程度大丈夫</a:t>
          </a:r>
        </a:p>
      </cdr:txBody>
    </cdr:sp>
  </cdr:relSizeAnchor>
  <cdr:relSizeAnchor xmlns:cdr="http://schemas.openxmlformats.org/drawingml/2006/chartDrawing">
    <cdr:from>
      <cdr:x>0.03667</cdr:x>
      <cdr:y>0.04444</cdr:y>
    </cdr:from>
    <cdr:to>
      <cdr:x>0.37667</cdr:x>
      <cdr:y>0.20278</cdr:y>
    </cdr:to>
    <cdr:sp macro="" textlink="">
      <cdr:nvSpPr>
        <cdr:cNvPr id="5" name="テキスト ボックス 4"/>
        <cdr:cNvSpPr txBox="1"/>
      </cdr:nvSpPr>
      <cdr:spPr>
        <a:xfrm xmlns:a="http://schemas.openxmlformats.org/drawingml/2006/main">
          <a:off x="167640" y="121920"/>
          <a:ext cx="1554480" cy="4343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400"/>
        </a:p>
      </cdr:txBody>
    </cdr:sp>
  </cdr:relSizeAnchor>
  <cdr:relSizeAnchor xmlns:cdr="http://schemas.openxmlformats.org/drawingml/2006/chartDrawing">
    <cdr:from>
      <cdr:x>0.00658</cdr:x>
      <cdr:y>0.01123</cdr:y>
    </cdr:from>
    <cdr:to>
      <cdr:x>0.36658</cdr:x>
      <cdr:y>0.21053</cdr:y>
    </cdr:to>
    <cdr:sp macro="" textlink="">
      <cdr:nvSpPr>
        <cdr:cNvPr id="6" name="テキスト ボックス 5"/>
        <cdr:cNvSpPr txBox="1"/>
      </cdr:nvSpPr>
      <cdr:spPr>
        <a:xfrm xmlns:a="http://schemas.openxmlformats.org/drawingml/2006/main">
          <a:off x="22743" y="30729"/>
          <a:ext cx="1244298" cy="5453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dirty="0"/>
            <a:t>1</a:t>
          </a:r>
          <a:r>
            <a:rPr lang="ja-JP" altLang="en-US" sz="1400" dirty="0"/>
            <a:t>ヶ月は大丈夫</a:t>
          </a:r>
        </a:p>
      </cdr:txBody>
    </cdr:sp>
  </cdr:relSizeAnchor>
  <cdr:relSizeAnchor xmlns:cdr="http://schemas.openxmlformats.org/drawingml/2006/chartDrawing">
    <cdr:from>
      <cdr:x>0.29754</cdr:x>
      <cdr:y>0.06915</cdr:y>
    </cdr:from>
    <cdr:to>
      <cdr:x>0.45921</cdr:x>
      <cdr:y>0.10526</cdr:y>
    </cdr:to>
    <cdr:cxnSp macro="">
      <cdr:nvCxnSpPr>
        <cdr:cNvPr id="8" name="カギ線コネクタ 7">
          <a:extLst xmlns:a="http://schemas.openxmlformats.org/drawingml/2006/main">
            <a:ext uri="{FF2B5EF4-FFF2-40B4-BE49-F238E27FC236}">
              <a16:creationId xmlns:a16="http://schemas.microsoft.com/office/drawing/2014/main" id="{F06425C6-F741-4143-BA15-530B8DAEDB71}"/>
            </a:ext>
          </a:extLst>
        </cdr:cNvPr>
        <cdr:cNvCxnSpPr/>
      </cdr:nvCxnSpPr>
      <cdr:spPr>
        <a:xfrm xmlns:a="http://schemas.openxmlformats.org/drawingml/2006/main">
          <a:off x="1231125" y="222885"/>
          <a:ext cx="668922" cy="116396"/>
        </a:xfrm>
        <a:prstGeom xmlns:a="http://schemas.openxmlformats.org/drawingml/2006/main" prst="bentConnector3">
          <a:avLst/>
        </a:prstGeom>
        <a:ln xmlns:a="http://schemas.openxmlformats.org/drawingml/2006/main" w="1270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0.56333</cdr:x>
      <cdr:y>0.08333</cdr:y>
    </cdr:from>
    <cdr:to>
      <cdr:x>0.69333</cdr:x>
      <cdr:y>0.11667</cdr:y>
    </cdr:to>
    <cdr:cxnSp macro="">
      <cdr:nvCxnSpPr>
        <cdr:cNvPr id="9" name="カギ線コネクタ 8">
          <a:extLst xmlns:a="http://schemas.openxmlformats.org/drawingml/2006/main">
            <a:ext uri="{FF2B5EF4-FFF2-40B4-BE49-F238E27FC236}">
              <a16:creationId xmlns:a16="http://schemas.microsoft.com/office/drawing/2014/main" id="{8B27035C-46A2-4DE9-B950-50069ACAAC13}"/>
            </a:ext>
          </a:extLst>
        </cdr:cNvPr>
        <cdr:cNvCxnSpPr/>
      </cdr:nvCxnSpPr>
      <cdr:spPr>
        <a:xfrm xmlns:a="http://schemas.openxmlformats.org/drawingml/2006/main" rot="10800000" flipV="1">
          <a:off x="2575560" y="228600"/>
          <a:ext cx="594360" cy="91440"/>
        </a:xfrm>
        <a:prstGeom xmlns:a="http://schemas.openxmlformats.org/drawingml/2006/main" prst="bentConnector3">
          <a:avLst/>
        </a:prstGeom>
        <a:ln xmlns:a="http://schemas.openxmlformats.org/drawingml/2006/main" w="1270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E4A89-279F-4B48-90F7-C08002E9494A}" type="datetimeFigureOut">
              <a:rPr kumimoji="1" lang="ja-JP" altLang="en-US" smtClean="0"/>
              <a:t>2020/11/14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5C2AB-2147-4801-953C-F4EF23FABDB0}" type="slidenum">
              <a:rPr kumimoji="1" lang="ja-JP" altLang="en-US" smtClean="0"/>
              <a:t>‹#›</a:t>
            </a:fld>
            <a:endParaRPr kumimoji="1" lang="ja-JP" altLang="en-US"/>
          </a:p>
        </p:txBody>
      </p:sp>
    </p:spTree>
    <p:extLst>
      <p:ext uri="{BB962C8B-B14F-4D97-AF65-F5344CB8AC3E}">
        <p14:creationId xmlns:p14="http://schemas.microsoft.com/office/powerpoint/2010/main" val="9515196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A76FC65-0E57-4BE1-ABC2-4393BD9BA7B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E665FC-CF3B-4E16-9CC3-2C7C3CA6BFE2}"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7410" name="Rectangle 2">
            <a:extLst>
              <a:ext uri="{FF2B5EF4-FFF2-40B4-BE49-F238E27FC236}">
                <a16:creationId xmlns:a16="http://schemas.microsoft.com/office/drawing/2014/main" id="{148F8A09-1D3B-48E7-94C6-6A7640EA5D16}"/>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095A64A0-145A-4185-8165-59DA69803AC1}"/>
              </a:ext>
            </a:extLst>
          </p:cNvPr>
          <p:cNvSpPr>
            <a:spLocks noGrp="1" noChangeArrowheads="1"/>
          </p:cNvSpPr>
          <p:nvPr>
            <p:ph type="body" idx="1"/>
          </p:nvPr>
        </p:nvSpPr>
        <p:spPr/>
        <p:txBody>
          <a:bodyPr/>
          <a:lstStyle/>
          <a:p>
            <a:r>
              <a:rPr lang="ja-JP" altLang="en-US"/>
              <a:t>雪害の特性　まとめ</a:t>
            </a:r>
          </a:p>
          <a:p>
            <a:r>
              <a:rPr lang="ja-JP" altLang="en-US"/>
              <a:t>素因となる降積雪現象の特徴を反映して、雪害は独特の性格を帯びます。雪害には突発的な災害から日常的な社会生活の阻害までが含まれ、そのうち日常的な阻害現象やそのクライマックスである豪雪災害においては、時間的特性としての長期性、空間的特性としての分散性が強く現れます。これらが常襲性という特性の土台となり、そこから雪害にみられる強い社会性が生じることになります。一方、長期性に対しては季節性、分散性に対しては地域性という特性が表裏一体となっていることにより、雪害対策の徹底を困難にしているともいえます。雪国に住む人にも雪害を忘れる季節が許容され、またすべての国民に共通の課題とは認識されにくいからです。</a:t>
            </a:r>
          </a:p>
          <a:p>
            <a:endParaRPr lang="ja-JP" altLang="en-US"/>
          </a:p>
          <a:p>
            <a:r>
              <a:rPr lang="ja-JP" altLang="en-US"/>
              <a:t>手書きの図をもとに作成</a:t>
            </a:r>
          </a:p>
          <a:p>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845A3E-CE57-408B-844A-21850C56246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75B9EAC-B719-4155-902E-F1E5A8A77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742ADA8-DC61-48D8-B2EC-3727E3D73E42}"/>
              </a:ext>
            </a:extLst>
          </p:cNvPr>
          <p:cNvSpPr>
            <a:spLocks noGrp="1"/>
          </p:cNvSpPr>
          <p:nvPr>
            <p:ph type="dt" sz="half" idx="10"/>
          </p:nvPr>
        </p:nvSpPr>
        <p:spPr/>
        <p:txBody>
          <a:bodyPr/>
          <a:lstStyle/>
          <a:p>
            <a:fld id="{A8B0C89D-FE14-44FF-B419-324BD34DDA6A}" type="datetime1">
              <a:rPr kumimoji="1" lang="ja-JP" altLang="en-US" smtClean="0"/>
              <a:t>2020/11/14</a:t>
            </a:fld>
            <a:endParaRPr kumimoji="1" lang="ja-JP" altLang="en-US"/>
          </a:p>
        </p:txBody>
      </p:sp>
      <p:sp>
        <p:nvSpPr>
          <p:cNvPr id="5" name="フッター プレースホルダー 4">
            <a:extLst>
              <a:ext uri="{FF2B5EF4-FFF2-40B4-BE49-F238E27FC236}">
                <a16:creationId xmlns:a16="http://schemas.microsoft.com/office/drawing/2014/main" id="{B2A6423D-82DE-4A41-A4E8-74CCD835E9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79AC8E-22E0-4BD5-B5B3-5DC6FE175649}"/>
              </a:ext>
            </a:extLst>
          </p:cNvPr>
          <p:cNvSpPr>
            <a:spLocks noGrp="1"/>
          </p:cNvSpPr>
          <p:nvPr>
            <p:ph type="sldNum" sz="quarter" idx="12"/>
          </p:nvPr>
        </p:nvSpPr>
        <p:spPr/>
        <p:txBody>
          <a:bodyPr/>
          <a:lstStyle/>
          <a:p>
            <a:fld id="{7BFA35ED-C4EE-4947-88BD-F6555D2E7297}" type="slidenum">
              <a:rPr kumimoji="1" lang="ja-JP" altLang="en-US" smtClean="0"/>
              <a:t>‹#›</a:t>
            </a:fld>
            <a:endParaRPr kumimoji="1" lang="ja-JP" altLang="en-US"/>
          </a:p>
        </p:txBody>
      </p:sp>
    </p:spTree>
    <p:extLst>
      <p:ext uri="{BB962C8B-B14F-4D97-AF65-F5344CB8AC3E}">
        <p14:creationId xmlns:p14="http://schemas.microsoft.com/office/powerpoint/2010/main" val="314047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122138-2C8F-4CD4-A482-E969167C496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3B0F758-4101-422E-B693-A687182EA9B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3BEEB2-0C44-444C-98B5-EFD59BF8F364}"/>
              </a:ext>
            </a:extLst>
          </p:cNvPr>
          <p:cNvSpPr>
            <a:spLocks noGrp="1"/>
          </p:cNvSpPr>
          <p:nvPr>
            <p:ph type="dt" sz="half" idx="10"/>
          </p:nvPr>
        </p:nvSpPr>
        <p:spPr/>
        <p:txBody>
          <a:bodyPr/>
          <a:lstStyle/>
          <a:p>
            <a:fld id="{739DED35-3DCE-4B10-A971-51F900B02BFC}" type="datetime1">
              <a:rPr kumimoji="1" lang="ja-JP" altLang="en-US" smtClean="0"/>
              <a:t>2020/11/14</a:t>
            </a:fld>
            <a:endParaRPr kumimoji="1" lang="ja-JP" altLang="en-US"/>
          </a:p>
        </p:txBody>
      </p:sp>
      <p:sp>
        <p:nvSpPr>
          <p:cNvPr id="5" name="フッター プレースホルダー 4">
            <a:extLst>
              <a:ext uri="{FF2B5EF4-FFF2-40B4-BE49-F238E27FC236}">
                <a16:creationId xmlns:a16="http://schemas.microsoft.com/office/drawing/2014/main" id="{54E54DB9-EA07-4857-B8FA-A66E2997F4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12BDA3B-68AC-418F-92E0-60988820DFFB}"/>
              </a:ext>
            </a:extLst>
          </p:cNvPr>
          <p:cNvSpPr>
            <a:spLocks noGrp="1"/>
          </p:cNvSpPr>
          <p:nvPr>
            <p:ph type="sldNum" sz="quarter" idx="12"/>
          </p:nvPr>
        </p:nvSpPr>
        <p:spPr/>
        <p:txBody>
          <a:bodyPr/>
          <a:lstStyle/>
          <a:p>
            <a:fld id="{7BFA35ED-C4EE-4947-88BD-F6555D2E7297}" type="slidenum">
              <a:rPr kumimoji="1" lang="ja-JP" altLang="en-US" smtClean="0"/>
              <a:t>‹#›</a:t>
            </a:fld>
            <a:endParaRPr kumimoji="1" lang="ja-JP" altLang="en-US"/>
          </a:p>
        </p:txBody>
      </p:sp>
    </p:spTree>
    <p:extLst>
      <p:ext uri="{BB962C8B-B14F-4D97-AF65-F5344CB8AC3E}">
        <p14:creationId xmlns:p14="http://schemas.microsoft.com/office/powerpoint/2010/main" val="55527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0FF5C31-88CF-405C-9FB5-22A05AA252B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9FF6DB0-4F27-4A07-8614-071656AF91B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46E5A2-419E-4AD5-AAC6-870C87C9575F}"/>
              </a:ext>
            </a:extLst>
          </p:cNvPr>
          <p:cNvSpPr>
            <a:spLocks noGrp="1"/>
          </p:cNvSpPr>
          <p:nvPr>
            <p:ph type="dt" sz="half" idx="10"/>
          </p:nvPr>
        </p:nvSpPr>
        <p:spPr/>
        <p:txBody>
          <a:bodyPr/>
          <a:lstStyle/>
          <a:p>
            <a:fld id="{3EE9C197-2037-4E09-A525-E5A81AA278FF}" type="datetime1">
              <a:rPr kumimoji="1" lang="ja-JP" altLang="en-US" smtClean="0"/>
              <a:t>2020/11/14</a:t>
            </a:fld>
            <a:endParaRPr kumimoji="1" lang="ja-JP" altLang="en-US"/>
          </a:p>
        </p:txBody>
      </p:sp>
      <p:sp>
        <p:nvSpPr>
          <p:cNvPr id="5" name="フッター プレースホルダー 4">
            <a:extLst>
              <a:ext uri="{FF2B5EF4-FFF2-40B4-BE49-F238E27FC236}">
                <a16:creationId xmlns:a16="http://schemas.microsoft.com/office/drawing/2014/main" id="{80F1176C-25AB-4B8C-9A96-7EF0F9238D0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7ABC949-A383-4B3B-803B-656A39E29C5A}"/>
              </a:ext>
            </a:extLst>
          </p:cNvPr>
          <p:cNvSpPr>
            <a:spLocks noGrp="1"/>
          </p:cNvSpPr>
          <p:nvPr>
            <p:ph type="sldNum" sz="quarter" idx="12"/>
          </p:nvPr>
        </p:nvSpPr>
        <p:spPr/>
        <p:txBody>
          <a:bodyPr/>
          <a:lstStyle/>
          <a:p>
            <a:fld id="{7BFA35ED-C4EE-4947-88BD-F6555D2E7297}" type="slidenum">
              <a:rPr kumimoji="1" lang="ja-JP" altLang="en-US" smtClean="0"/>
              <a:t>‹#›</a:t>
            </a:fld>
            <a:endParaRPr kumimoji="1" lang="ja-JP" altLang="en-US"/>
          </a:p>
        </p:txBody>
      </p:sp>
    </p:spTree>
    <p:extLst>
      <p:ext uri="{BB962C8B-B14F-4D97-AF65-F5344CB8AC3E}">
        <p14:creationId xmlns:p14="http://schemas.microsoft.com/office/powerpoint/2010/main" val="1164475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3C0478-B8E8-4215-90FE-0292C7B69A2C}"/>
              </a:ext>
            </a:extLst>
          </p:cNvPr>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3327CDFF-F981-4464-B85D-A4DE19578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6537F3B4-F7C0-492A-947D-BE327EE371FB}"/>
              </a:ext>
            </a:extLst>
          </p:cNvPr>
          <p:cNvSpPr>
            <a:spLocks noGrp="1"/>
          </p:cNvSpPr>
          <p:nvPr>
            <p:ph type="dt" sz="half" idx="10"/>
          </p:nvPr>
        </p:nvSpPr>
        <p:spPr/>
        <p:txBody>
          <a:bodyPr/>
          <a:lstStyle>
            <a:lvl1pPr>
              <a:defRPr/>
            </a:lvl1pPr>
          </a:lstStyle>
          <a:p>
            <a:fld id="{665042C8-8969-4D2A-A09A-2FC5D46BC304}" type="datetime1">
              <a:rPr lang="ja-JP" altLang="en-US" smtClean="0"/>
              <a:t>2020/11/14</a:t>
            </a:fld>
            <a:endParaRPr lang="en-US" altLang="ja-JP"/>
          </a:p>
        </p:txBody>
      </p:sp>
      <p:sp>
        <p:nvSpPr>
          <p:cNvPr id="5" name="フッター プレースホルダー 4">
            <a:extLst>
              <a:ext uri="{FF2B5EF4-FFF2-40B4-BE49-F238E27FC236}">
                <a16:creationId xmlns:a16="http://schemas.microsoft.com/office/drawing/2014/main" id="{4CA5665A-E599-485D-B6A1-405244806A93}"/>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A2983919-E0E3-448A-8225-E0B73935360E}"/>
              </a:ext>
            </a:extLst>
          </p:cNvPr>
          <p:cNvSpPr>
            <a:spLocks noGrp="1"/>
          </p:cNvSpPr>
          <p:nvPr>
            <p:ph type="sldNum" sz="quarter" idx="12"/>
          </p:nvPr>
        </p:nvSpPr>
        <p:spPr/>
        <p:txBody>
          <a:bodyPr/>
          <a:lstStyle>
            <a:lvl1pPr>
              <a:defRPr/>
            </a:lvl1pPr>
          </a:lstStyle>
          <a:p>
            <a:fld id="{A134F4DD-C369-4DEB-869D-19DFFDA9F9D4}" type="slidenum">
              <a:rPr lang="en-US" altLang="ja-JP"/>
              <a:pPr/>
              <a:t>‹#›</a:t>
            </a:fld>
            <a:endParaRPr lang="en-US" altLang="ja-JP"/>
          </a:p>
        </p:txBody>
      </p:sp>
    </p:spTree>
    <p:extLst>
      <p:ext uri="{BB962C8B-B14F-4D97-AF65-F5344CB8AC3E}">
        <p14:creationId xmlns:p14="http://schemas.microsoft.com/office/powerpoint/2010/main" val="24022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832442-2D45-48D6-BAE4-6FF5563FA117}"/>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922C08A4-4563-486E-BFEB-DE67B58CF001}"/>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AF3E3AD-BCA5-4AB1-862C-5351EDFA01E5}"/>
              </a:ext>
            </a:extLst>
          </p:cNvPr>
          <p:cNvSpPr>
            <a:spLocks noGrp="1"/>
          </p:cNvSpPr>
          <p:nvPr>
            <p:ph type="dt" sz="half" idx="10"/>
          </p:nvPr>
        </p:nvSpPr>
        <p:spPr/>
        <p:txBody>
          <a:bodyPr/>
          <a:lstStyle>
            <a:lvl1pPr>
              <a:defRPr/>
            </a:lvl1pPr>
          </a:lstStyle>
          <a:p>
            <a:fld id="{7487AC3B-8555-4470-A289-79EAC47E29B2}" type="datetime1">
              <a:rPr lang="ja-JP" altLang="en-US" smtClean="0"/>
              <a:t>2020/11/14</a:t>
            </a:fld>
            <a:endParaRPr lang="en-US" altLang="ja-JP"/>
          </a:p>
        </p:txBody>
      </p:sp>
      <p:sp>
        <p:nvSpPr>
          <p:cNvPr id="5" name="フッター プレースホルダー 4">
            <a:extLst>
              <a:ext uri="{FF2B5EF4-FFF2-40B4-BE49-F238E27FC236}">
                <a16:creationId xmlns:a16="http://schemas.microsoft.com/office/drawing/2014/main" id="{244205B1-2BD4-42BB-B72E-3D1C403275A4}"/>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B4E832CD-6058-4C99-9C36-B3EC99785BE0}"/>
              </a:ext>
            </a:extLst>
          </p:cNvPr>
          <p:cNvSpPr>
            <a:spLocks noGrp="1"/>
          </p:cNvSpPr>
          <p:nvPr>
            <p:ph type="sldNum" sz="quarter" idx="12"/>
          </p:nvPr>
        </p:nvSpPr>
        <p:spPr/>
        <p:txBody>
          <a:bodyPr/>
          <a:lstStyle>
            <a:lvl1pPr>
              <a:defRPr/>
            </a:lvl1pPr>
          </a:lstStyle>
          <a:p>
            <a:fld id="{79C995CD-4293-4909-A750-8D785C7832B5}" type="slidenum">
              <a:rPr lang="en-US" altLang="ja-JP"/>
              <a:pPr/>
              <a:t>‹#›</a:t>
            </a:fld>
            <a:endParaRPr lang="en-US" altLang="ja-JP"/>
          </a:p>
        </p:txBody>
      </p:sp>
    </p:spTree>
    <p:extLst>
      <p:ext uri="{BB962C8B-B14F-4D97-AF65-F5344CB8AC3E}">
        <p14:creationId xmlns:p14="http://schemas.microsoft.com/office/powerpoint/2010/main" val="2498332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D0A318-51D8-41D4-A15C-4A22C91AA4DC}"/>
              </a:ext>
            </a:extLst>
          </p:cNvPr>
          <p:cNvSpPr>
            <a:spLocks noGrp="1"/>
          </p:cNvSpPr>
          <p:nvPr>
            <p:ph type="title"/>
          </p:nvPr>
        </p:nvSpPr>
        <p:spPr>
          <a:xfrm>
            <a:off x="831851" y="1709739"/>
            <a:ext cx="105156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33EB46C3-1670-462E-AC0D-B9F5578D22B0}"/>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BAD03D9C-A365-459C-8D1F-5DB80485798B}"/>
              </a:ext>
            </a:extLst>
          </p:cNvPr>
          <p:cNvSpPr>
            <a:spLocks noGrp="1"/>
          </p:cNvSpPr>
          <p:nvPr>
            <p:ph type="dt" sz="half" idx="10"/>
          </p:nvPr>
        </p:nvSpPr>
        <p:spPr/>
        <p:txBody>
          <a:bodyPr/>
          <a:lstStyle>
            <a:lvl1pPr>
              <a:defRPr/>
            </a:lvl1pPr>
          </a:lstStyle>
          <a:p>
            <a:fld id="{2251021A-102C-4A38-8204-A5B972EA87D1}" type="datetime1">
              <a:rPr lang="ja-JP" altLang="en-US" smtClean="0"/>
              <a:t>2020/11/14</a:t>
            </a:fld>
            <a:endParaRPr lang="en-US" altLang="ja-JP"/>
          </a:p>
        </p:txBody>
      </p:sp>
      <p:sp>
        <p:nvSpPr>
          <p:cNvPr id="5" name="フッター プレースホルダー 4">
            <a:extLst>
              <a:ext uri="{FF2B5EF4-FFF2-40B4-BE49-F238E27FC236}">
                <a16:creationId xmlns:a16="http://schemas.microsoft.com/office/drawing/2014/main" id="{99AB1440-5077-4A1A-8757-DFF6FF07C033}"/>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3CB7B81B-E42C-4893-9B1A-81EFC5A2F5DF}"/>
              </a:ext>
            </a:extLst>
          </p:cNvPr>
          <p:cNvSpPr>
            <a:spLocks noGrp="1"/>
          </p:cNvSpPr>
          <p:nvPr>
            <p:ph type="sldNum" sz="quarter" idx="12"/>
          </p:nvPr>
        </p:nvSpPr>
        <p:spPr/>
        <p:txBody>
          <a:bodyPr/>
          <a:lstStyle>
            <a:lvl1pPr>
              <a:defRPr/>
            </a:lvl1pPr>
          </a:lstStyle>
          <a:p>
            <a:fld id="{A3B4E2CD-70AD-41D1-BAF6-6AF480957499}" type="slidenum">
              <a:rPr lang="en-US" altLang="ja-JP"/>
              <a:pPr/>
              <a:t>‹#›</a:t>
            </a:fld>
            <a:endParaRPr lang="en-US" altLang="ja-JP"/>
          </a:p>
        </p:txBody>
      </p:sp>
    </p:spTree>
    <p:extLst>
      <p:ext uri="{BB962C8B-B14F-4D97-AF65-F5344CB8AC3E}">
        <p14:creationId xmlns:p14="http://schemas.microsoft.com/office/powerpoint/2010/main" val="561266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211DF1-79E6-44F3-91BC-7DA0CA52CE81}"/>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6DA6EB07-574D-47F8-AB58-81F83DC0F405}"/>
              </a:ext>
            </a:extLst>
          </p:cNvPr>
          <p:cNvSpPr>
            <a:spLocks noGrp="1"/>
          </p:cNvSpPr>
          <p:nvPr>
            <p:ph sz="half" idx="1"/>
          </p:nvPr>
        </p:nvSpPr>
        <p:spPr>
          <a:xfrm>
            <a:off x="609600" y="1600201"/>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D79C570F-5B43-4428-8728-E4734309193C}"/>
              </a:ext>
            </a:extLst>
          </p:cNvPr>
          <p:cNvSpPr>
            <a:spLocks noGrp="1"/>
          </p:cNvSpPr>
          <p:nvPr>
            <p:ph sz="half" idx="2"/>
          </p:nvPr>
        </p:nvSpPr>
        <p:spPr>
          <a:xfrm>
            <a:off x="6197600" y="1600201"/>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3B0C7A5C-25DE-4C8F-9748-A75B8CE24F73}"/>
              </a:ext>
            </a:extLst>
          </p:cNvPr>
          <p:cNvSpPr>
            <a:spLocks noGrp="1"/>
          </p:cNvSpPr>
          <p:nvPr>
            <p:ph type="dt" sz="half" idx="10"/>
          </p:nvPr>
        </p:nvSpPr>
        <p:spPr/>
        <p:txBody>
          <a:bodyPr/>
          <a:lstStyle>
            <a:lvl1pPr>
              <a:defRPr/>
            </a:lvl1pPr>
          </a:lstStyle>
          <a:p>
            <a:fld id="{731677AD-5858-4C63-A81A-A458DE598658}" type="datetime1">
              <a:rPr lang="ja-JP" altLang="en-US" smtClean="0"/>
              <a:t>2020/11/14</a:t>
            </a:fld>
            <a:endParaRPr lang="en-US" altLang="ja-JP"/>
          </a:p>
        </p:txBody>
      </p:sp>
      <p:sp>
        <p:nvSpPr>
          <p:cNvPr id="6" name="フッター プレースホルダー 5">
            <a:extLst>
              <a:ext uri="{FF2B5EF4-FFF2-40B4-BE49-F238E27FC236}">
                <a16:creationId xmlns:a16="http://schemas.microsoft.com/office/drawing/2014/main" id="{8FB95956-142C-45DE-BA55-9AE0030EE818}"/>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8E1B2947-CADA-49B8-86A3-686CFA0CD842}"/>
              </a:ext>
            </a:extLst>
          </p:cNvPr>
          <p:cNvSpPr>
            <a:spLocks noGrp="1"/>
          </p:cNvSpPr>
          <p:nvPr>
            <p:ph type="sldNum" sz="quarter" idx="12"/>
          </p:nvPr>
        </p:nvSpPr>
        <p:spPr/>
        <p:txBody>
          <a:bodyPr/>
          <a:lstStyle>
            <a:lvl1pPr>
              <a:defRPr/>
            </a:lvl1pPr>
          </a:lstStyle>
          <a:p>
            <a:fld id="{4CDF38FB-AC88-4D98-94AF-7795852E9A5B}" type="slidenum">
              <a:rPr lang="en-US" altLang="ja-JP"/>
              <a:pPr/>
              <a:t>‹#›</a:t>
            </a:fld>
            <a:endParaRPr lang="en-US" altLang="ja-JP"/>
          </a:p>
        </p:txBody>
      </p:sp>
    </p:spTree>
    <p:extLst>
      <p:ext uri="{BB962C8B-B14F-4D97-AF65-F5344CB8AC3E}">
        <p14:creationId xmlns:p14="http://schemas.microsoft.com/office/powerpoint/2010/main" val="85922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722DB2-66F0-4FB7-969F-552A97DFDD3A}"/>
              </a:ext>
            </a:extLst>
          </p:cNvPr>
          <p:cNvSpPr>
            <a:spLocks noGrp="1"/>
          </p:cNvSpPr>
          <p:nvPr>
            <p:ph type="title"/>
          </p:nvPr>
        </p:nvSpPr>
        <p:spPr>
          <a:xfrm>
            <a:off x="840317" y="365126"/>
            <a:ext cx="105156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6B764C0C-227A-4F50-A643-189D9015090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3E6C645F-D398-4164-97AE-9A2529942D4C}"/>
              </a:ext>
            </a:extLst>
          </p:cNvPr>
          <p:cNvSpPr>
            <a:spLocks noGrp="1"/>
          </p:cNvSpPr>
          <p:nvPr>
            <p:ph sz="half" idx="2"/>
          </p:nvPr>
        </p:nvSpPr>
        <p:spPr>
          <a:xfrm>
            <a:off x="840318" y="2505075"/>
            <a:ext cx="51583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609C96C5-7628-43C9-BCE8-572253C7DB5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C9A35EB-ACD3-4202-B36D-8F4BCDC937C7}"/>
              </a:ext>
            </a:extLst>
          </p:cNvPr>
          <p:cNvSpPr>
            <a:spLocks noGrp="1"/>
          </p:cNvSpPr>
          <p:nvPr>
            <p:ph sz="quarter" idx="4"/>
          </p:nvPr>
        </p:nvSpPr>
        <p:spPr>
          <a:xfrm>
            <a:off x="6172200" y="2505075"/>
            <a:ext cx="518371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B27AEA9C-33D5-4C52-B1C9-851F0E303938}"/>
              </a:ext>
            </a:extLst>
          </p:cNvPr>
          <p:cNvSpPr>
            <a:spLocks noGrp="1"/>
          </p:cNvSpPr>
          <p:nvPr>
            <p:ph type="dt" sz="half" idx="10"/>
          </p:nvPr>
        </p:nvSpPr>
        <p:spPr/>
        <p:txBody>
          <a:bodyPr/>
          <a:lstStyle>
            <a:lvl1pPr>
              <a:defRPr/>
            </a:lvl1pPr>
          </a:lstStyle>
          <a:p>
            <a:fld id="{075809BC-26A1-493E-8F39-04174050EC48}" type="datetime1">
              <a:rPr lang="ja-JP" altLang="en-US" smtClean="0"/>
              <a:t>2020/11/14</a:t>
            </a:fld>
            <a:endParaRPr lang="en-US" altLang="ja-JP"/>
          </a:p>
        </p:txBody>
      </p:sp>
      <p:sp>
        <p:nvSpPr>
          <p:cNvPr id="8" name="フッター プレースホルダー 7">
            <a:extLst>
              <a:ext uri="{FF2B5EF4-FFF2-40B4-BE49-F238E27FC236}">
                <a16:creationId xmlns:a16="http://schemas.microsoft.com/office/drawing/2014/main" id="{F1AA5742-94CA-4A76-AEEE-91A6B33D3AE8}"/>
              </a:ext>
            </a:extLst>
          </p:cNvPr>
          <p:cNvSpPr>
            <a:spLocks noGrp="1"/>
          </p:cNvSpPr>
          <p:nvPr>
            <p:ph type="ftr" sz="quarter" idx="11"/>
          </p:nvPr>
        </p:nvSpPr>
        <p:spPr/>
        <p:txBody>
          <a:bodyPr/>
          <a:lstStyle>
            <a:lvl1pPr>
              <a:defRPr/>
            </a:lvl1pPr>
          </a:lstStyle>
          <a:p>
            <a:endParaRPr lang="en-US" altLang="ja-JP"/>
          </a:p>
        </p:txBody>
      </p:sp>
      <p:sp>
        <p:nvSpPr>
          <p:cNvPr id="9" name="スライド番号プレースホルダー 8">
            <a:extLst>
              <a:ext uri="{FF2B5EF4-FFF2-40B4-BE49-F238E27FC236}">
                <a16:creationId xmlns:a16="http://schemas.microsoft.com/office/drawing/2014/main" id="{D7A4B6D3-D938-408F-AF6A-14100C8D61FC}"/>
              </a:ext>
            </a:extLst>
          </p:cNvPr>
          <p:cNvSpPr>
            <a:spLocks noGrp="1"/>
          </p:cNvSpPr>
          <p:nvPr>
            <p:ph type="sldNum" sz="quarter" idx="12"/>
          </p:nvPr>
        </p:nvSpPr>
        <p:spPr/>
        <p:txBody>
          <a:bodyPr/>
          <a:lstStyle>
            <a:lvl1pPr>
              <a:defRPr/>
            </a:lvl1pPr>
          </a:lstStyle>
          <a:p>
            <a:fld id="{98074064-7906-45E5-812F-9D30B656A8CC}" type="slidenum">
              <a:rPr lang="en-US" altLang="ja-JP"/>
              <a:pPr/>
              <a:t>‹#›</a:t>
            </a:fld>
            <a:endParaRPr lang="en-US" altLang="ja-JP"/>
          </a:p>
        </p:txBody>
      </p:sp>
    </p:spTree>
    <p:extLst>
      <p:ext uri="{BB962C8B-B14F-4D97-AF65-F5344CB8AC3E}">
        <p14:creationId xmlns:p14="http://schemas.microsoft.com/office/powerpoint/2010/main" val="984221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5C19AA-35F1-4EBC-AC11-DE2307FA3EAC}"/>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220672B0-3DB4-4802-B525-EB0BB4601407}"/>
              </a:ext>
            </a:extLst>
          </p:cNvPr>
          <p:cNvSpPr>
            <a:spLocks noGrp="1"/>
          </p:cNvSpPr>
          <p:nvPr>
            <p:ph type="dt" sz="half" idx="10"/>
          </p:nvPr>
        </p:nvSpPr>
        <p:spPr/>
        <p:txBody>
          <a:bodyPr/>
          <a:lstStyle>
            <a:lvl1pPr>
              <a:defRPr/>
            </a:lvl1pPr>
          </a:lstStyle>
          <a:p>
            <a:fld id="{16F6B78F-D644-400C-BE5A-951DA84D8A96}" type="datetime1">
              <a:rPr lang="ja-JP" altLang="en-US" smtClean="0"/>
              <a:t>2020/11/14</a:t>
            </a:fld>
            <a:endParaRPr lang="en-US" altLang="ja-JP"/>
          </a:p>
        </p:txBody>
      </p:sp>
      <p:sp>
        <p:nvSpPr>
          <p:cNvPr id="4" name="フッター プレースホルダー 3">
            <a:extLst>
              <a:ext uri="{FF2B5EF4-FFF2-40B4-BE49-F238E27FC236}">
                <a16:creationId xmlns:a16="http://schemas.microsoft.com/office/drawing/2014/main" id="{A4471406-E50D-40B9-912B-0AFD5FF28F34}"/>
              </a:ext>
            </a:extLst>
          </p:cNvPr>
          <p:cNvSpPr>
            <a:spLocks noGrp="1"/>
          </p:cNvSpPr>
          <p:nvPr>
            <p:ph type="ftr" sz="quarter" idx="11"/>
          </p:nvPr>
        </p:nvSpPr>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765FEAA0-7EF4-4F68-AE10-B63873FADB3A}"/>
              </a:ext>
            </a:extLst>
          </p:cNvPr>
          <p:cNvSpPr>
            <a:spLocks noGrp="1"/>
          </p:cNvSpPr>
          <p:nvPr>
            <p:ph type="sldNum" sz="quarter" idx="12"/>
          </p:nvPr>
        </p:nvSpPr>
        <p:spPr/>
        <p:txBody>
          <a:bodyPr/>
          <a:lstStyle>
            <a:lvl1pPr>
              <a:defRPr/>
            </a:lvl1pPr>
          </a:lstStyle>
          <a:p>
            <a:fld id="{598AE42F-E8F8-4E1F-A45A-134570AF4B1B}" type="slidenum">
              <a:rPr lang="en-US" altLang="ja-JP"/>
              <a:pPr/>
              <a:t>‹#›</a:t>
            </a:fld>
            <a:endParaRPr lang="en-US" altLang="ja-JP"/>
          </a:p>
        </p:txBody>
      </p:sp>
    </p:spTree>
    <p:extLst>
      <p:ext uri="{BB962C8B-B14F-4D97-AF65-F5344CB8AC3E}">
        <p14:creationId xmlns:p14="http://schemas.microsoft.com/office/powerpoint/2010/main" val="2916370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4AB928B-FBC0-4672-BB29-5CDAB9FBC7AA}"/>
              </a:ext>
            </a:extLst>
          </p:cNvPr>
          <p:cNvSpPr>
            <a:spLocks noGrp="1"/>
          </p:cNvSpPr>
          <p:nvPr>
            <p:ph type="dt" sz="half" idx="10"/>
          </p:nvPr>
        </p:nvSpPr>
        <p:spPr/>
        <p:txBody>
          <a:bodyPr/>
          <a:lstStyle>
            <a:lvl1pPr>
              <a:defRPr/>
            </a:lvl1pPr>
          </a:lstStyle>
          <a:p>
            <a:fld id="{8CE68BC9-F7C3-42E1-971C-BD414833E7B3}" type="datetime1">
              <a:rPr lang="ja-JP" altLang="en-US" smtClean="0"/>
              <a:t>2020/11/14</a:t>
            </a:fld>
            <a:endParaRPr lang="en-US" altLang="ja-JP"/>
          </a:p>
        </p:txBody>
      </p:sp>
      <p:sp>
        <p:nvSpPr>
          <p:cNvPr id="3" name="フッター プレースホルダー 2">
            <a:extLst>
              <a:ext uri="{FF2B5EF4-FFF2-40B4-BE49-F238E27FC236}">
                <a16:creationId xmlns:a16="http://schemas.microsoft.com/office/drawing/2014/main" id="{B363CC02-7C2A-4F36-A947-F5F9EACC6787}"/>
              </a:ext>
            </a:extLst>
          </p:cNvPr>
          <p:cNvSpPr>
            <a:spLocks noGrp="1"/>
          </p:cNvSpPr>
          <p:nvPr>
            <p:ph type="ftr" sz="quarter" idx="11"/>
          </p:nvPr>
        </p:nvSpPr>
        <p:spPr/>
        <p:txBody>
          <a:bodyPr/>
          <a:lstStyle>
            <a:lvl1pPr>
              <a:defRPr/>
            </a:lvl1pPr>
          </a:lstStyle>
          <a:p>
            <a:endParaRPr lang="en-US" altLang="ja-JP"/>
          </a:p>
        </p:txBody>
      </p:sp>
      <p:sp>
        <p:nvSpPr>
          <p:cNvPr id="4" name="スライド番号プレースホルダー 3">
            <a:extLst>
              <a:ext uri="{FF2B5EF4-FFF2-40B4-BE49-F238E27FC236}">
                <a16:creationId xmlns:a16="http://schemas.microsoft.com/office/drawing/2014/main" id="{720BC8A5-61AD-4167-B537-A71AC0BFB269}"/>
              </a:ext>
            </a:extLst>
          </p:cNvPr>
          <p:cNvSpPr>
            <a:spLocks noGrp="1"/>
          </p:cNvSpPr>
          <p:nvPr>
            <p:ph type="sldNum" sz="quarter" idx="12"/>
          </p:nvPr>
        </p:nvSpPr>
        <p:spPr/>
        <p:txBody>
          <a:bodyPr/>
          <a:lstStyle>
            <a:lvl1pPr>
              <a:defRPr/>
            </a:lvl1pPr>
          </a:lstStyle>
          <a:p>
            <a:fld id="{A9462ACB-E5D6-4FAA-B218-EC22460DCA7B}" type="slidenum">
              <a:rPr lang="en-US" altLang="ja-JP"/>
              <a:pPr/>
              <a:t>‹#›</a:t>
            </a:fld>
            <a:endParaRPr lang="en-US" altLang="ja-JP"/>
          </a:p>
        </p:txBody>
      </p:sp>
    </p:spTree>
    <p:extLst>
      <p:ext uri="{BB962C8B-B14F-4D97-AF65-F5344CB8AC3E}">
        <p14:creationId xmlns:p14="http://schemas.microsoft.com/office/powerpoint/2010/main" val="141101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996834-BF63-4F73-B324-0FBE6B96EBDF}"/>
              </a:ext>
            </a:extLst>
          </p:cNvPr>
          <p:cNvSpPr>
            <a:spLocks noGrp="1"/>
          </p:cNvSpPr>
          <p:nvPr>
            <p:ph type="title"/>
          </p:nvPr>
        </p:nvSpPr>
        <p:spPr>
          <a:xfrm>
            <a:off x="840318" y="457200"/>
            <a:ext cx="3932767"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228D994-B2CD-46C5-934D-82F4AFECC0B2}"/>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32D380E6-302F-4A72-9FF2-606E79ABFA7C}"/>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17CA9B75-9F88-4544-BBBA-B473157978B3}"/>
              </a:ext>
            </a:extLst>
          </p:cNvPr>
          <p:cNvSpPr>
            <a:spLocks noGrp="1"/>
          </p:cNvSpPr>
          <p:nvPr>
            <p:ph type="dt" sz="half" idx="10"/>
          </p:nvPr>
        </p:nvSpPr>
        <p:spPr/>
        <p:txBody>
          <a:bodyPr/>
          <a:lstStyle>
            <a:lvl1pPr>
              <a:defRPr/>
            </a:lvl1pPr>
          </a:lstStyle>
          <a:p>
            <a:fld id="{B0E2564E-129B-4503-A63D-6CFEE9FB9383}" type="datetime1">
              <a:rPr lang="ja-JP" altLang="en-US" smtClean="0"/>
              <a:t>2020/11/14</a:t>
            </a:fld>
            <a:endParaRPr lang="en-US" altLang="ja-JP"/>
          </a:p>
        </p:txBody>
      </p:sp>
      <p:sp>
        <p:nvSpPr>
          <p:cNvPr id="6" name="フッター プレースホルダー 5">
            <a:extLst>
              <a:ext uri="{FF2B5EF4-FFF2-40B4-BE49-F238E27FC236}">
                <a16:creationId xmlns:a16="http://schemas.microsoft.com/office/drawing/2014/main" id="{D47488E5-382A-45F0-9D95-EE92F4D53325}"/>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713D9533-A3A6-4177-A1CC-684FDC11674A}"/>
              </a:ext>
            </a:extLst>
          </p:cNvPr>
          <p:cNvSpPr>
            <a:spLocks noGrp="1"/>
          </p:cNvSpPr>
          <p:nvPr>
            <p:ph type="sldNum" sz="quarter" idx="12"/>
          </p:nvPr>
        </p:nvSpPr>
        <p:spPr/>
        <p:txBody>
          <a:bodyPr/>
          <a:lstStyle>
            <a:lvl1pPr>
              <a:defRPr/>
            </a:lvl1pPr>
          </a:lstStyle>
          <a:p>
            <a:fld id="{CCD8D660-999A-40D3-8AD5-982D1A3BC17F}" type="slidenum">
              <a:rPr lang="en-US" altLang="ja-JP"/>
              <a:pPr/>
              <a:t>‹#›</a:t>
            </a:fld>
            <a:endParaRPr lang="en-US" altLang="ja-JP"/>
          </a:p>
        </p:txBody>
      </p:sp>
    </p:spTree>
    <p:extLst>
      <p:ext uri="{BB962C8B-B14F-4D97-AF65-F5344CB8AC3E}">
        <p14:creationId xmlns:p14="http://schemas.microsoft.com/office/powerpoint/2010/main" val="129612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14A7E4-F1A4-4BD9-8CD3-AE53D9D3C5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62A7BA-7E3A-4C6A-AB49-F197F0923CA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B8FF5B-DCFB-47A1-97C5-BE5491985716}"/>
              </a:ext>
            </a:extLst>
          </p:cNvPr>
          <p:cNvSpPr>
            <a:spLocks noGrp="1"/>
          </p:cNvSpPr>
          <p:nvPr>
            <p:ph type="dt" sz="half" idx="10"/>
          </p:nvPr>
        </p:nvSpPr>
        <p:spPr/>
        <p:txBody>
          <a:bodyPr/>
          <a:lstStyle/>
          <a:p>
            <a:fld id="{01E48E87-3FA1-4B89-A3D5-39D2D34083DE}" type="datetime1">
              <a:rPr kumimoji="1" lang="ja-JP" altLang="en-US" smtClean="0"/>
              <a:t>2020/11/14</a:t>
            </a:fld>
            <a:endParaRPr kumimoji="1" lang="ja-JP" altLang="en-US"/>
          </a:p>
        </p:txBody>
      </p:sp>
      <p:sp>
        <p:nvSpPr>
          <p:cNvPr id="5" name="フッター プレースホルダー 4">
            <a:extLst>
              <a:ext uri="{FF2B5EF4-FFF2-40B4-BE49-F238E27FC236}">
                <a16:creationId xmlns:a16="http://schemas.microsoft.com/office/drawing/2014/main" id="{FF9FADEF-E31E-4A7F-84B4-91BE544252A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86623C-359A-498E-BC8C-901D975A6078}"/>
              </a:ext>
            </a:extLst>
          </p:cNvPr>
          <p:cNvSpPr>
            <a:spLocks noGrp="1"/>
          </p:cNvSpPr>
          <p:nvPr>
            <p:ph type="sldNum" sz="quarter" idx="12"/>
          </p:nvPr>
        </p:nvSpPr>
        <p:spPr/>
        <p:txBody>
          <a:bodyPr/>
          <a:lstStyle/>
          <a:p>
            <a:fld id="{7BFA35ED-C4EE-4947-88BD-F6555D2E7297}" type="slidenum">
              <a:rPr kumimoji="1" lang="ja-JP" altLang="en-US" smtClean="0"/>
              <a:t>‹#›</a:t>
            </a:fld>
            <a:endParaRPr kumimoji="1" lang="ja-JP" altLang="en-US"/>
          </a:p>
        </p:txBody>
      </p:sp>
    </p:spTree>
    <p:extLst>
      <p:ext uri="{BB962C8B-B14F-4D97-AF65-F5344CB8AC3E}">
        <p14:creationId xmlns:p14="http://schemas.microsoft.com/office/powerpoint/2010/main" val="299260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553D77-6683-4D12-91DF-20F8468DFB03}"/>
              </a:ext>
            </a:extLst>
          </p:cNvPr>
          <p:cNvSpPr>
            <a:spLocks noGrp="1"/>
          </p:cNvSpPr>
          <p:nvPr>
            <p:ph type="title"/>
          </p:nvPr>
        </p:nvSpPr>
        <p:spPr>
          <a:xfrm>
            <a:off x="840318" y="457200"/>
            <a:ext cx="3932767"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AD42B3B-8F0C-4F4B-AAE4-6D860F64A7F7}"/>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8FE4C068-50AB-40A3-AA68-2C717FF157A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C576BDDF-BB24-4F6D-B697-A3A822C76810}"/>
              </a:ext>
            </a:extLst>
          </p:cNvPr>
          <p:cNvSpPr>
            <a:spLocks noGrp="1"/>
          </p:cNvSpPr>
          <p:nvPr>
            <p:ph type="dt" sz="half" idx="10"/>
          </p:nvPr>
        </p:nvSpPr>
        <p:spPr/>
        <p:txBody>
          <a:bodyPr/>
          <a:lstStyle>
            <a:lvl1pPr>
              <a:defRPr/>
            </a:lvl1pPr>
          </a:lstStyle>
          <a:p>
            <a:fld id="{8F2A9D5E-70B8-4554-BC9B-9FA73CC3E68F}" type="datetime1">
              <a:rPr lang="ja-JP" altLang="en-US" smtClean="0"/>
              <a:t>2020/11/14</a:t>
            </a:fld>
            <a:endParaRPr lang="en-US" altLang="ja-JP"/>
          </a:p>
        </p:txBody>
      </p:sp>
      <p:sp>
        <p:nvSpPr>
          <p:cNvPr id="6" name="フッター プレースホルダー 5">
            <a:extLst>
              <a:ext uri="{FF2B5EF4-FFF2-40B4-BE49-F238E27FC236}">
                <a16:creationId xmlns:a16="http://schemas.microsoft.com/office/drawing/2014/main" id="{CEECA8BF-A1CA-461E-92A0-1970B05169CD}"/>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F3438D76-F75E-49B4-A155-8D622580F583}"/>
              </a:ext>
            </a:extLst>
          </p:cNvPr>
          <p:cNvSpPr>
            <a:spLocks noGrp="1"/>
          </p:cNvSpPr>
          <p:nvPr>
            <p:ph type="sldNum" sz="quarter" idx="12"/>
          </p:nvPr>
        </p:nvSpPr>
        <p:spPr/>
        <p:txBody>
          <a:bodyPr/>
          <a:lstStyle>
            <a:lvl1pPr>
              <a:defRPr/>
            </a:lvl1pPr>
          </a:lstStyle>
          <a:p>
            <a:fld id="{9D13AE08-CD2F-437E-AB30-5897737EFCE3}" type="slidenum">
              <a:rPr lang="en-US" altLang="ja-JP"/>
              <a:pPr/>
              <a:t>‹#›</a:t>
            </a:fld>
            <a:endParaRPr lang="en-US" altLang="ja-JP"/>
          </a:p>
        </p:txBody>
      </p:sp>
    </p:spTree>
    <p:extLst>
      <p:ext uri="{BB962C8B-B14F-4D97-AF65-F5344CB8AC3E}">
        <p14:creationId xmlns:p14="http://schemas.microsoft.com/office/powerpoint/2010/main" val="4238408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913CF5-FC19-4478-A89C-E0773D1AE5E1}"/>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C009A9B-117F-41FC-93B2-A1CD11ED8A31}"/>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9EBAF72-8EE5-47F5-8B71-0BFA5A8C3549}"/>
              </a:ext>
            </a:extLst>
          </p:cNvPr>
          <p:cNvSpPr>
            <a:spLocks noGrp="1"/>
          </p:cNvSpPr>
          <p:nvPr>
            <p:ph type="dt" sz="half" idx="10"/>
          </p:nvPr>
        </p:nvSpPr>
        <p:spPr/>
        <p:txBody>
          <a:bodyPr/>
          <a:lstStyle>
            <a:lvl1pPr>
              <a:defRPr/>
            </a:lvl1pPr>
          </a:lstStyle>
          <a:p>
            <a:fld id="{C962AFFC-CA42-4AC4-B6C5-B95DAF8F915E}" type="datetime1">
              <a:rPr lang="ja-JP" altLang="en-US" smtClean="0"/>
              <a:t>2020/11/14</a:t>
            </a:fld>
            <a:endParaRPr lang="en-US" altLang="ja-JP"/>
          </a:p>
        </p:txBody>
      </p:sp>
      <p:sp>
        <p:nvSpPr>
          <p:cNvPr id="5" name="フッター プレースホルダー 4">
            <a:extLst>
              <a:ext uri="{FF2B5EF4-FFF2-40B4-BE49-F238E27FC236}">
                <a16:creationId xmlns:a16="http://schemas.microsoft.com/office/drawing/2014/main" id="{87CA23D3-F2F0-4909-87C6-F4EFB989D6CA}"/>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E4434F1D-B940-46E6-B79B-B31897AB205D}"/>
              </a:ext>
            </a:extLst>
          </p:cNvPr>
          <p:cNvSpPr>
            <a:spLocks noGrp="1"/>
          </p:cNvSpPr>
          <p:nvPr>
            <p:ph type="sldNum" sz="quarter" idx="12"/>
          </p:nvPr>
        </p:nvSpPr>
        <p:spPr/>
        <p:txBody>
          <a:bodyPr/>
          <a:lstStyle>
            <a:lvl1pPr>
              <a:defRPr/>
            </a:lvl1pPr>
          </a:lstStyle>
          <a:p>
            <a:fld id="{52F24951-CA34-40AB-A038-B5C7B00F4211}" type="slidenum">
              <a:rPr lang="en-US" altLang="ja-JP"/>
              <a:pPr/>
              <a:t>‹#›</a:t>
            </a:fld>
            <a:endParaRPr lang="en-US" altLang="ja-JP"/>
          </a:p>
        </p:txBody>
      </p:sp>
    </p:spTree>
    <p:extLst>
      <p:ext uri="{BB962C8B-B14F-4D97-AF65-F5344CB8AC3E}">
        <p14:creationId xmlns:p14="http://schemas.microsoft.com/office/powerpoint/2010/main" val="2382300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84CC82-3738-4933-A01A-D580460C4CD7}"/>
              </a:ext>
            </a:extLst>
          </p:cNvPr>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DF4ECAD-EEED-4D17-AD6A-4470B60F5C06}"/>
              </a:ext>
            </a:extLst>
          </p:cNvPr>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75D530D-1428-45DC-86E1-82A46BD9F6A9}"/>
              </a:ext>
            </a:extLst>
          </p:cNvPr>
          <p:cNvSpPr>
            <a:spLocks noGrp="1"/>
          </p:cNvSpPr>
          <p:nvPr>
            <p:ph type="dt" sz="half" idx="10"/>
          </p:nvPr>
        </p:nvSpPr>
        <p:spPr/>
        <p:txBody>
          <a:bodyPr/>
          <a:lstStyle>
            <a:lvl1pPr>
              <a:defRPr/>
            </a:lvl1pPr>
          </a:lstStyle>
          <a:p>
            <a:fld id="{14774AF6-C9D4-483B-86BA-13A7236C3955}" type="datetime1">
              <a:rPr lang="ja-JP" altLang="en-US" smtClean="0"/>
              <a:t>2020/11/14</a:t>
            </a:fld>
            <a:endParaRPr lang="en-US" altLang="ja-JP"/>
          </a:p>
        </p:txBody>
      </p:sp>
      <p:sp>
        <p:nvSpPr>
          <p:cNvPr id="5" name="フッター プレースホルダー 4">
            <a:extLst>
              <a:ext uri="{FF2B5EF4-FFF2-40B4-BE49-F238E27FC236}">
                <a16:creationId xmlns:a16="http://schemas.microsoft.com/office/drawing/2014/main" id="{1D180205-9831-4054-A450-BC70B02D7E1C}"/>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10DD216C-2E6A-4AD4-9537-57C2D5E72E53}"/>
              </a:ext>
            </a:extLst>
          </p:cNvPr>
          <p:cNvSpPr>
            <a:spLocks noGrp="1"/>
          </p:cNvSpPr>
          <p:nvPr>
            <p:ph type="sldNum" sz="quarter" idx="12"/>
          </p:nvPr>
        </p:nvSpPr>
        <p:spPr/>
        <p:txBody>
          <a:bodyPr/>
          <a:lstStyle>
            <a:lvl1pPr>
              <a:defRPr/>
            </a:lvl1pPr>
          </a:lstStyle>
          <a:p>
            <a:fld id="{EAFB2FD6-8F59-4196-BAAB-DB60043164F2}" type="slidenum">
              <a:rPr lang="en-US" altLang="ja-JP"/>
              <a:pPr/>
              <a:t>‹#›</a:t>
            </a:fld>
            <a:endParaRPr lang="en-US" altLang="ja-JP"/>
          </a:p>
        </p:txBody>
      </p:sp>
    </p:spTree>
    <p:extLst>
      <p:ext uri="{BB962C8B-B14F-4D97-AF65-F5344CB8AC3E}">
        <p14:creationId xmlns:p14="http://schemas.microsoft.com/office/powerpoint/2010/main" val="2349893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2A56F7-7030-44E6-96D8-C004981295B4}"/>
              </a:ext>
            </a:extLst>
          </p:cNvPr>
          <p:cNvSpPr>
            <a:spLocks noGrp="1"/>
          </p:cNvSpPr>
          <p:nvPr>
            <p:ph type="title"/>
          </p:nvPr>
        </p:nvSpPr>
        <p:spPr>
          <a:xfrm>
            <a:off x="609600" y="274638"/>
            <a:ext cx="10972800" cy="1143000"/>
          </a:xfrm>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ABB97971-91CC-40E4-A3FE-48776FB0B497}"/>
              </a:ext>
            </a:extLst>
          </p:cNvPr>
          <p:cNvSpPr>
            <a:spLocks noGrp="1"/>
          </p:cNvSpPr>
          <p:nvPr>
            <p:ph sz="half" idx="1"/>
          </p:nvPr>
        </p:nvSpPr>
        <p:spPr>
          <a:xfrm>
            <a:off x="609600" y="1600201"/>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4A0AA0B3-231B-4045-8294-FE13D33C865E}"/>
              </a:ext>
            </a:extLst>
          </p:cNvPr>
          <p:cNvSpPr>
            <a:spLocks noGrp="1"/>
          </p:cNvSpPr>
          <p:nvPr>
            <p:ph sz="quarter" idx="2"/>
          </p:nvPr>
        </p:nvSpPr>
        <p:spPr>
          <a:xfrm>
            <a:off x="6197600" y="1600200"/>
            <a:ext cx="53848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a:extLst>
              <a:ext uri="{FF2B5EF4-FFF2-40B4-BE49-F238E27FC236}">
                <a16:creationId xmlns:a16="http://schemas.microsoft.com/office/drawing/2014/main" id="{80CC8B44-E60F-4ABA-96FE-AD01306986B8}"/>
              </a:ext>
            </a:extLst>
          </p:cNvPr>
          <p:cNvSpPr>
            <a:spLocks noGrp="1"/>
          </p:cNvSpPr>
          <p:nvPr>
            <p:ph sz="quarter" idx="3"/>
          </p:nvPr>
        </p:nvSpPr>
        <p:spPr>
          <a:xfrm>
            <a:off x="6197600" y="3938589"/>
            <a:ext cx="53848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ー 5">
            <a:extLst>
              <a:ext uri="{FF2B5EF4-FFF2-40B4-BE49-F238E27FC236}">
                <a16:creationId xmlns:a16="http://schemas.microsoft.com/office/drawing/2014/main" id="{C7C67E45-4060-4E5C-A24D-31AB62EFBBA1}"/>
              </a:ext>
            </a:extLst>
          </p:cNvPr>
          <p:cNvSpPr>
            <a:spLocks noGrp="1"/>
          </p:cNvSpPr>
          <p:nvPr>
            <p:ph type="dt" sz="half" idx="10"/>
          </p:nvPr>
        </p:nvSpPr>
        <p:spPr>
          <a:xfrm>
            <a:off x="609600" y="6245225"/>
            <a:ext cx="2844800" cy="476250"/>
          </a:xfrm>
        </p:spPr>
        <p:txBody>
          <a:bodyPr/>
          <a:lstStyle>
            <a:lvl1pPr>
              <a:defRPr/>
            </a:lvl1pPr>
          </a:lstStyle>
          <a:p>
            <a:fld id="{7B9458B1-467E-4A2A-9A2C-6E3B1350EED9}" type="datetime1">
              <a:rPr lang="ja-JP" altLang="en-US" smtClean="0"/>
              <a:t>2020/11/14</a:t>
            </a:fld>
            <a:endParaRPr lang="en-US" altLang="ja-JP"/>
          </a:p>
        </p:txBody>
      </p:sp>
      <p:sp>
        <p:nvSpPr>
          <p:cNvPr id="7" name="フッター プレースホルダー 6">
            <a:extLst>
              <a:ext uri="{FF2B5EF4-FFF2-40B4-BE49-F238E27FC236}">
                <a16:creationId xmlns:a16="http://schemas.microsoft.com/office/drawing/2014/main" id="{FD23E812-1347-4055-A147-A6E3B962E553}"/>
              </a:ext>
            </a:extLst>
          </p:cNvPr>
          <p:cNvSpPr>
            <a:spLocks noGrp="1"/>
          </p:cNvSpPr>
          <p:nvPr>
            <p:ph type="ftr" sz="quarter" idx="11"/>
          </p:nvPr>
        </p:nvSpPr>
        <p:spPr>
          <a:xfrm>
            <a:off x="4165600" y="6245225"/>
            <a:ext cx="3860800" cy="476250"/>
          </a:xfrm>
        </p:spPr>
        <p:txBody>
          <a:bodyPr/>
          <a:lstStyle>
            <a:lvl1pPr>
              <a:defRPr/>
            </a:lvl1pPr>
          </a:lstStyle>
          <a:p>
            <a:endParaRPr lang="en-US" altLang="ja-JP"/>
          </a:p>
        </p:txBody>
      </p:sp>
      <p:sp>
        <p:nvSpPr>
          <p:cNvPr id="8" name="スライド番号プレースホルダー 7">
            <a:extLst>
              <a:ext uri="{FF2B5EF4-FFF2-40B4-BE49-F238E27FC236}">
                <a16:creationId xmlns:a16="http://schemas.microsoft.com/office/drawing/2014/main" id="{7DA46781-1745-493E-8E4C-B0AC126D0D54}"/>
              </a:ext>
            </a:extLst>
          </p:cNvPr>
          <p:cNvSpPr>
            <a:spLocks noGrp="1"/>
          </p:cNvSpPr>
          <p:nvPr>
            <p:ph type="sldNum" sz="quarter" idx="12"/>
          </p:nvPr>
        </p:nvSpPr>
        <p:spPr>
          <a:xfrm>
            <a:off x="8737600" y="6245225"/>
            <a:ext cx="2844800" cy="476250"/>
          </a:xfrm>
        </p:spPr>
        <p:txBody>
          <a:bodyPr/>
          <a:lstStyle>
            <a:lvl1pPr>
              <a:defRPr/>
            </a:lvl1pPr>
          </a:lstStyle>
          <a:p>
            <a:fld id="{CA639F8B-C07A-46A7-AA53-7EB55FBAE007}" type="slidenum">
              <a:rPr lang="en-US" altLang="ja-JP"/>
              <a:pPr/>
              <a:t>‹#›</a:t>
            </a:fld>
            <a:endParaRPr lang="en-US" altLang="ja-JP"/>
          </a:p>
        </p:txBody>
      </p:sp>
    </p:spTree>
    <p:extLst>
      <p:ext uri="{BB962C8B-B14F-4D97-AF65-F5344CB8AC3E}">
        <p14:creationId xmlns:p14="http://schemas.microsoft.com/office/powerpoint/2010/main" val="4131748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512F15-2E7F-494C-B563-139CA63D3211}"/>
              </a:ext>
            </a:extLst>
          </p:cNvPr>
          <p:cNvSpPr>
            <a:spLocks noGrp="1"/>
          </p:cNvSpPr>
          <p:nvPr>
            <p:ph type="title" sz="quarter"/>
          </p:nvPr>
        </p:nvSpPr>
        <p:spPr>
          <a:xfrm>
            <a:off x="609600" y="274638"/>
            <a:ext cx="10972800" cy="1143000"/>
          </a:xfrm>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51696D39-EFB1-4E4A-A4C3-F2B3C1EED934}"/>
              </a:ext>
            </a:extLst>
          </p:cNvPr>
          <p:cNvSpPr>
            <a:spLocks noGrp="1"/>
          </p:cNvSpPr>
          <p:nvPr>
            <p:ph sz="quarter" idx="1"/>
          </p:nvPr>
        </p:nvSpPr>
        <p:spPr>
          <a:xfrm>
            <a:off x="609600" y="1600200"/>
            <a:ext cx="53848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DE5A82B0-3AD6-4FBA-BA37-B314EE2CEE87}"/>
              </a:ext>
            </a:extLst>
          </p:cNvPr>
          <p:cNvSpPr>
            <a:spLocks noGrp="1"/>
          </p:cNvSpPr>
          <p:nvPr>
            <p:ph sz="quarter" idx="2"/>
          </p:nvPr>
        </p:nvSpPr>
        <p:spPr>
          <a:xfrm>
            <a:off x="6197600" y="1600200"/>
            <a:ext cx="53848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a:extLst>
              <a:ext uri="{FF2B5EF4-FFF2-40B4-BE49-F238E27FC236}">
                <a16:creationId xmlns:a16="http://schemas.microsoft.com/office/drawing/2014/main" id="{5A605356-FE75-4412-9866-2F26758455F6}"/>
              </a:ext>
            </a:extLst>
          </p:cNvPr>
          <p:cNvSpPr>
            <a:spLocks noGrp="1"/>
          </p:cNvSpPr>
          <p:nvPr>
            <p:ph sz="quarter" idx="3"/>
          </p:nvPr>
        </p:nvSpPr>
        <p:spPr>
          <a:xfrm>
            <a:off x="609600" y="3938589"/>
            <a:ext cx="53848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a:extLst>
              <a:ext uri="{FF2B5EF4-FFF2-40B4-BE49-F238E27FC236}">
                <a16:creationId xmlns:a16="http://schemas.microsoft.com/office/drawing/2014/main" id="{84D507FC-53A4-406E-8F4B-69F49EBB2C6F}"/>
              </a:ext>
            </a:extLst>
          </p:cNvPr>
          <p:cNvSpPr>
            <a:spLocks noGrp="1"/>
          </p:cNvSpPr>
          <p:nvPr>
            <p:ph sz="quarter" idx="4"/>
          </p:nvPr>
        </p:nvSpPr>
        <p:spPr>
          <a:xfrm>
            <a:off x="6197600" y="3938589"/>
            <a:ext cx="53848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53A1AF4E-08B2-4C47-8F8C-3096AC29A3BD}"/>
              </a:ext>
            </a:extLst>
          </p:cNvPr>
          <p:cNvSpPr>
            <a:spLocks noGrp="1"/>
          </p:cNvSpPr>
          <p:nvPr>
            <p:ph type="dt" sz="half" idx="10"/>
          </p:nvPr>
        </p:nvSpPr>
        <p:spPr>
          <a:xfrm>
            <a:off x="609600" y="6245225"/>
            <a:ext cx="2844800" cy="476250"/>
          </a:xfrm>
        </p:spPr>
        <p:txBody>
          <a:bodyPr/>
          <a:lstStyle>
            <a:lvl1pPr>
              <a:defRPr/>
            </a:lvl1pPr>
          </a:lstStyle>
          <a:p>
            <a:fld id="{27E9C6AC-A4EE-4E5E-AEC9-F2C04F6661E2}" type="datetime1">
              <a:rPr lang="ja-JP" altLang="en-US" smtClean="0"/>
              <a:t>2020/11/14</a:t>
            </a:fld>
            <a:endParaRPr lang="en-US" altLang="ja-JP"/>
          </a:p>
        </p:txBody>
      </p:sp>
      <p:sp>
        <p:nvSpPr>
          <p:cNvPr id="8" name="フッター プレースホルダー 7">
            <a:extLst>
              <a:ext uri="{FF2B5EF4-FFF2-40B4-BE49-F238E27FC236}">
                <a16:creationId xmlns:a16="http://schemas.microsoft.com/office/drawing/2014/main" id="{FDF6F744-CBBA-42D1-A973-9F006446585A}"/>
              </a:ext>
            </a:extLst>
          </p:cNvPr>
          <p:cNvSpPr>
            <a:spLocks noGrp="1"/>
          </p:cNvSpPr>
          <p:nvPr>
            <p:ph type="ftr" sz="quarter" idx="11"/>
          </p:nvPr>
        </p:nvSpPr>
        <p:spPr>
          <a:xfrm>
            <a:off x="4165600" y="6245225"/>
            <a:ext cx="3860800" cy="476250"/>
          </a:xfrm>
        </p:spPr>
        <p:txBody>
          <a:bodyPr/>
          <a:lstStyle>
            <a:lvl1pPr>
              <a:defRPr/>
            </a:lvl1pPr>
          </a:lstStyle>
          <a:p>
            <a:endParaRPr lang="en-US" altLang="ja-JP"/>
          </a:p>
        </p:txBody>
      </p:sp>
      <p:sp>
        <p:nvSpPr>
          <p:cNvPr id="9" name="スライド番号プレースホルダー 8">
            <a:extLst>
              <a:ext uri="{FF2B5EF4-FFF2-40B4-BE49-F238E27FC236}">
                <a16:creationId xmlns:a16="http://schemas.microsoft.com/office/drawing/2014/main" id="{290B6F87-D460-46C2-9C79-55D6CFBE6B40}"/>
              </a:ext>
            </a:extLst>
          </p:cNvPr>
          <p:cNvSpPr>
            <a:spLocks noGrp="1"/>
          </p:cNvSpPr>
          <p:nvPr>
            <p:ph type="sldNum" sz="quarter" idx="12"/>
          </p:nvPr>
        </p:nvSpPr>
        <p:spPr>
          <a:xfrm>
            <a:off x="8737600" y="6245225"/>
            <a:ext cx="2844800" cy="476250"/>
          </a:xfrm>
        </p:spPr>
        <p:txBody>
          <a:bodyPr/>
          <a:lstStyle>
            <a:lvl1pPr>
              <a:defRPr/>
            </a:lvl1pPr>
          </a:lstStyle>
          <a:p>
            <a:fld id="{2A95937F-DA4B-4AC0-B027-63A0BE2BEB48}" type="slidenum">
              <a:rPr lang="en-US" altLang="ja-JP"/>
              <a:pPr/>
              <a:t>‹#›</a:t>
            </a:fld>
            <a:endParaRPr lang="en-US" altLang="ja-JP"/>
          </a:p>
        </p:txBody>
      </p:sp>
    </p:spTree>
    <p:extLst>
      <p:ext uri="{BB962C8B-B14F-4D97-AF65-F5344CB8AC3E}">
        <p14:creationId xmlns:p14="http://schemas.microsoft.com/office/powerpoint/2010/main" val="187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7BC2CA-535D-4BA1-A08F-945B0B4172E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AE288AB-D8CB-4035-8B14-97BEFD9FCE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A1C953F-203D-46FB-BDEE-1A089C955366}"/>
              </a:ext>
            </a:extLst>
          </p:cNvPr>
          <p:cNvSpPr>
            <a:spLocks noGrp="1"/>
          </p:cNvSpPr>
          <p:nvPr>
            <p:ph type="dt" sz="half" idx="10"/>
          </p:nvPr>
        </p:nvSpPr>
        <p:spPr/>
        <p:txBody>
          <a:bodyPr/>
          <a:lstStyle/>
          <a:p>
            <a:fld id="{9962C526-D28D-4214-B883-9E2BC5BB96F2}" type="datetime1">
              <a:rPr kumimoji="1" lang="ja-JP" altLang="en-US" smtClean="0"/>
              <a:t>2020/11/14</a:t>
            </a:fld>
            <a:endParaRPr kumimoji="1" lang="ja-JP" altLang="en-US"/>
          </a:p>
        </p:txBody>
      </p:sp>
      <p:sp>
        <p:nvSpPr>
          <p:cNvPr id="5" name="フッター プレースホルダー 4">
            <a:extLst>
              <a:ext uri="{FF2B5EF4-FFF2-40B4-BE49-F238E27FC236}">
                <a16:creationId xmlns:a16="http://schemas.microsoft.com/office/drawing/2014/main" id="{EE23864C-4038-4BD0-B212-9A51825665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FA842C-9CFB-47F6-BAC7-D9A26F0DBD99}"/>
              </a:ext>
            </a:extLst>
          </p:cNvPr>
          <p:cNvSpPr>
            <a:spLocks noGrp="1"/>
          </p:cNvSpPr>
          <p:nvPr>
            <p:ph type="sldNum" sz="quarter" idx="12"/>
          </p:nvPr>
        </p:nvSpPr>
        <p:spPr/>
        <p:txBody>
          <a:bodyPr/>
          <a:lstStyle/>
          <a:p>
            <a:fld id="{7BFA35ED-C4EE-4947-88BD-F6555D2E7297}" type="slidenum">
              <a:rPr kumimoji="1" lang="ja-JP" altLang="en-US" smtClean="0"/>
              <a:t>‹#›</a:t>
            </a:fld>
            <a:endParaRPr kumimoji="1" lang="ja-JP" altLang="en-US"/>
          </a:p>
        </p:txBody>
      </p:sp>
    </p:spTree>
    <p:extLst>
      <p:ext uri="{BB962C8B-B14F-4D97-AF65-F5344CB8AC3E}">
        <p14:creationId xmlns:p14="http://schemas.microsoft.com/office/powerpoint/2010/main" val="153803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CFF218-D157-447D-82C4-D9CFCABA246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0FBE436-A8F4-47A5-A0AD-9A5D43B71CC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EA97539-0786-4CFF-A7BF-76DD87CFB86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0520626-EC1B-4E69-BA02-ED2EDB5FC6C5}"/>
              </a:ext>
            </a:extLst>
          </p:cNvPr>
          <p:cNvSpPr>
            <a:spLocks noGrp="1"/>
          </p:cNvSpPr>
          <p:nvPr>
            <p:ph type="dt" sz="half" idx="10"/>
          </p:nvPr>
        </p:nvSpPr>
        <p:spPr/>
        <p:txBody>
          <a:bodyPr/>
          <a:lstStyle/>
          <a:p>
            <a:fld id="{6B6B6265-F4D1-4AA6-925B-61FA38B77F7B}" type="datetime1">
              <a:rPr kumimoji="1" lang="ja-JP" altLang="en-US" smtClean="0"/>
              <a:t>2020/11/14</a:t>
            </a:fld>
            <a:endParaRPr kumimoji="1" lang="ja-JP" altLang="en-US"/>
          </a:p>
        </p:txBody>
      </p:sp>
      <p:sp>
        <p:nvSpPr>
          <p:cNvPr id="6" name="フッター プレースホルダー 5">
            <a:extLst>
              <a:ext uri="{FF2B5EF4-FFF2-40B4-BE49-F238E27FC236}">
                <a16:creationId xmlns:a16="http://schemas.microsoft.com/office/drawing/2014/main" id="{906524CB-B6AE-4AC7-B2FF-52537E6E53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A77357E-1940-4C86-99C1-300890674B93}"/>
              </a:ext>
            </a:extLst>
          </p:cNvPr>
          <p:cNvSpPr>
            <a:spLocks noGrp="1"/>
          </p:cNvSpPr>
          <p:nvPr>
            <p:ph type="sldNum" sz="quarter" idx="12"/>
          </p:nvPr>
        </p:nvSpPr>
        <p:spPr/>
        <p:txBody>
          <a:bodyPr/>
          <a:lstStyle/>
          <a:p>
            <a:fld id="{7BFA35ED-C4EE-4947-88BD-F6555D2E7297}" type="slidenum">
              <a:rPr kumimoji="1" lang="ja-JP" altLang="en-US" smtClean="0"/>
              <a:t>‹#›</a:t>
            </a:fld>
            <a:endParaRPr kumimoji="1" lang="ja-JP" altLang="en-US"/>
          </a:p>
        </p:txBody>
      </p:sp>
    </p:spTree>
    <p:extLst>
      <p:ext uri="{BB962C8B-B14F-4D97-AF65-F5344CB8AC3E}">
        <p14:creationId xmlns:p14="http://schemas.microsoft.com/office/powerpoint/2010/main" val="63012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62C04-8291-441C-B4EA-B4A07772E55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EDEC4AC-4914-4827-A6FE-A15CEF2E88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F7AF401-A546-463D-9C6E-CF6D2A64137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2B8F8BA-4E06-4DC5-A192-F5037CC905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0E33DAB-839C-479A-B16F-295BDAEE34D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89CA8D6-C1EA-4CE9-8797-C1359C665C3B}"/>
              </a:ext>
            </a:extLst>
          </p:cNvPr>
          <p:cNvSpPr>
            <a:spLocks noGrp="1"/>
          </p:cNvSpPr>
          <p:nvPr>
            <p:ph type="dt" sz="half" idx="10"/>
          </p:nvPr>
        </p:nvSpPr>
        <p:spPr/>
        <p:txBody>
          <a:bodyPr/>
          <a:lstStyle/>
          <a:p>
            <a:fld id="{DA243B8A-F92D-494E-BA64-E386C1AB3FB0}" type="datetime1">
              <a:rPr kumimoji="1" lang="ja-JP" altLang="en-US" smtClean="0"/>
              <a:t>2020/11/14</a:t>
            </a:fld>
            <a:endParaRPr kumimoji="1" lang="ja-JP" altLang="en-US"/>
          </a:p>
        </p:txBody>
      </p:sp>
      <p:sp>
        <p:nvSpPr>
          <p:cNvPr id="8" name="フッター プレースホルダー 7">
            <a:extLst>
              <a:ext uri="{FF2B5EF4-FFF2-40B4-BE49-F238E27FC236}">
                <a16:creationId xmlns:a16="http://schemas.microsoft.com/office/drawing/2014/main" id="{9262629A-B0DF-496D-B154-7494DF8C048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F4F1BAD-8480-4F08-B571-3CE985AEC690}"/>
              </a:ext>
            </a:extLst>
          </p:cNvPr>
          <p:cNvSpPr>
            <a:spLocks noGrp="1"/>
          </p:cNvSpPr>
          <p:nvPr>
            <p:ph type="sldNum" sz="quarter" idx="12"/>
          </p:nvPr>
        </p:nvSpPr>
        <p:spPr/>
        <p:txBody>
          <a:bodyPr/>
          <a:lstStyle/>
          <a:p>
            <a:fld id="{7BFA35ED-C4EE-4947-88BD-F6555D2E7297}" type="slidenum">
              <a:rPr kumimoji="1" lang="ja-JP" altLang="en-US" smtClean="0"/>
              <a:t>‹#›</a:t>
            </a:fld>
            <a:endParaRPr kumimoji="1" lang="ja-JP" altLang="en-US"/>
          </a:p>
        </p:txBody>
      </p:sp>
    </p:spTree>
    <p:extLst>
      <p:ext uri="{BB962C8B-B14F-4D97-AF65-F5344CB8AC3E}">
        <p14:creationId xmlns:p14="http://schemas.microsoft.com/office/powerpoint/2010/main" val="371371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D10E91-A4A3-4673-8D45-B43C63C3478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8BDE33F-272F-46FB-83BC-F4FBC0497FBE}"/>
              </a:ext>
            </a:extLst>
          </p:cNvPr>
          <p:cNvSpPr>
            <a:spLocks noGrp="1"/>
          </p:cNvSpPr>
          <p:nvPr>
            <p:ph type="dt" sz="half" idx="10"/>
          </p:nvPr>
        </p:nvSpPr>
        <p:spPr/>
        <p:txBody>
          <a:bodyPr/>
          <a:lstStyle/>
          <a:p>
            <a:fld id="{64219C7A-FAA7-4673-9A2E-A848AC136F50}" type="datetime1">
              <a:rPr kumimoji="1" lang="ja-JP" altLang="en-US" smtClean="0"/>
              <a:t>2020/11/14</a:t>
            </a:fld>
            <a:endParaRPr kumimoji="1" lang="ja-JP" altLang="en-US"/>
          </a:p>
        </p:txBody>
      </p:sp>
      <p:sp>
        <p:nvSpPr>
          <p:cNvPr id="4" name="フッター プレースホルダー 3">
            <a:extLst>
              <a:ext uri="{FF2B5EF4-FFF2-40B4-BE49-F238E27FC236}">
                <a16:creationId xmlns:a16="http://schemas.microsoft.com/office/drawing/2014/main" id="{260C019F-06CA-4844-BBE0-4E0FFA1F29D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E866BD7-FB7D-4AC7-A876-3AAA519B4ADB}"/>
              </a:ext>
            </a:extLst>
          </p:cNvPr>
          <p:cNvSpPr>
            <a:spLocks noGrp="1"/>
          </p:cNvSpPr>
          <p:nvPr>
            <p:ph type="sldNum" sz="quarter" idx="12"/>
          </p:nvPr>
        </p:nvSpPr>
        <p:spPr/>
        <p:txBody>
          <a:bodyPr/>
          <a:lstStyle/>
          <a:p>
            <a:fld id="{7BFA35ED-C4EE-4947-88BD-F6555D2E7297}" type="slidenum">
              <a:rPr kumimoji="1" lang="ja-JP" altLang="en-US" smtClean="0"/>
              <a:t>‹#›</a:t>
            </a:fld>
            <a:endParaRPr kumimoji="1" lang="ja-JP" altLang="en-US"/>
          </a:p>
        </p:txBody>
      </p:sp>
    </p:spTree>
    <p:extLst>
      <p:ext uri="{BB962C8B-B14F-4D97-AF65-F5344CB8AC3E}">
        <p14:creationId xmlns:p14="http://schemas.microsoft.com/office/powerpoint/2010/main" val="299198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AB22772-9DFF-4A96-8291-9DCC85138FA3}"/>
              </a:ext>
            </a:extLst>
          </p:cNvPr>
          <p:cNvSpPr>
            <a:spLocks noGrp="1"/>
          </p:cNvSpPr>
          <p:nvPr>
            <p:ph type="dt" sz="half" idx="10"/>
          </p:nvPr>
        </p:nvSpPr>
        <p:spPr/>
        <p:txBody>
          <a:bodyPr/>
          <a:lstStyle/>
          <a:p>
            <a:fld id="{4F9CF83D-B595-4BF1-A822-7C44D969F718}" type="datetime1">
              <a:rPr kumimoji="1" lang="ja-JP" altLang="en-US" smtClean="0"/>
              <a:t>2020/11/14</a:t>
            </a:fld>
            <a:endParaRPr kumimoji="1" lang="ja-JP" altLang="en-US"/>
          </a:p>
        </p:txBody>
      </p:sp>
      <p:sp>
        <p:nvSpPr>
          <p:cNvPr id="3" name="フッター プレースホルダー 2">
            <a:extLst>
              <a:ext uri="{FF2B5EF4-FFF2-40B4-BE49-F238E27FC236}">
                <a16:creationId xmlns:a16="http://schemas.microsoft.com/office/drawing/2014/main" id="{2D63FE64-EEE1-481C-965D-B583058DE1D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6118C3A-C171-428E-BD83-8B2CE4744C8F}"/>
              </a:ext>
            </a:extLst>
          </p:cNvPr>
          <p:cNvSpPr>
            <a:spLocks noGrp="1"/>
          </p:cNvSpPr>
          <p:nvPr>
            <p:ph type="sldNum" sz="quarter" idx="12"/>
          </p:nvPr>
        </p:nvSpPr>
        <p:spPr/>
        <p:txBody>
          <a:bodyPr/>
          <a:lstStyle/>
          <a:p>
            <a:fld id="{7BFA35ED-C4EE-4947-88BD-F6555D2E7297}" type="slidenum">
              <a:rPr kumimoji="1" lang="ja-JP" altLang="en-US" smtClean="0"/>
              <a:t>‹#›</a:t>
            </a:fld>
            <a:endParaRPr kumimoji="1" lang="ja-JP" altLang="en-US"/>
          </a:p>
        </p:txBody>
      </p:sp>
    </p:spTree>
    <p:extLst>
      <p:ext uri="{BB962C8B-B14F-4D97-AF65-F5344CB8AC3E}">
        <p14:creationId xmlns:p14="http://schemas.microsoft.com/office/powerpoint/2010/main" val="324332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D28106-123A-44B6-B143-AF569ADE4A5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F61666E-566D-4635-BC41-7F7AE950BD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E0C2306-E1C1-4501-8B3C-FCD1D5E5D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E71C6B1-A1A1-4A9B-BC46-3B4B59C6EFC1}"/>
              </a:ext>
            </a:extLst>
          </p:cNvPr>
          <p:cNvSpPr>
            <a:spLocks noGrp="1"/>
          </p:cNvSpPr>
          <p:nvPr>
            <p:ph type="dt" sz="half" idx="10"/>
          </p:nvPr>
        </p:nvSpPr>
        <p:spPr/>
        <p:txBody>
          <a:bodyPr/>
          <a:lstStyle/>
          <a:p>
            <a:fld id="{B0282906-AD75-46E1-AE4B-8E684FDB5A9F}" type="datetime1">
              <a:rPr kumimoji="1" lang="ja-JP" altLang="en-US" smtClean="0"/>
              <a:t>2020/11/14</a:t>
            </a:fld>
            <a:endParaRPr kumimoji="1" lang="ja-JP" altLang="en-US"/>
          </a:p>
        </p:txBody>
      </p:sp>
      <p:sp>
        <p:nvSpPr>
          <p:cNvPr id="6" name="フッター プレースホルダー 5">
            <a:extLst>
              <a:ext uri="{FF2B5EF4-FFF2-40B4-BE49-F238E27FC236}">
                <a16:creationId xmlns:a16="http://schemas.microsoft.com/office/drawing/2014/main" id="{BF6373EC-D82D-41D1-A92C-D30FD7D7A7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2FE9970-7882-4320-A79C-BD588771B430}"/>
              </a:ext>
            </a:extLst>
          </p:cNvPr>
          <p:cNvSpPr>
            <a:spLocks noGrp="1"/>
          </p:cNvSpPr>
          <p:nvPr>
            <p:ph type="sldNum" sz="quarter" idx="12"/>
          </p:nvPr>
        </p:nvSpPr>
        <p:spPr/>
        <p:txBody>
          <a:bodyPr/>
          <a:lstStyle/>
          <a:p>
            <a:fld id="{7BFA35ED-C4EE-4947-88BD-F6555D2E7297}" type="slidenum">
              <a:rPr kumimoji="1" lang="ja-JP" altLang="en-US" smtClean="0"/>
              <a:t>‹#›</a:t>
            </a:fld>
            <a:endParaRPr kumimoji="1" lang="ja-JP" altLang="en-US"/>
          </a:p>
        </p:txBody>
      </p:sp>
    </p:spTree>
    <p:extLst>
      <p:ext uri="{BB962C8B-B14F-4D97-AF65-F5344CB8AC3E}">
        <p14:creationId xmlns:p14="http://schemas.microsoft.com/office/powerpoint/2010/main" val="628802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A2D61A-330E-4225-9C91-4C5C8621AA4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CE1B608-68B2-4195-A717-860330FDEA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42BB6C7-D9FF-48FE-B99B-8619D6A515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3069596-C2B9-41E2-A203-C2F14841F1F7}"/>
              </a:ext>
            </a:extLst>
          </p:cNvPr>
          <p:cNvSpPr>
            <a:spLocks noGrp="1"/>
          </p:cNvSpPr>
          <p:nvPr>
            <p:ph type="dt" sz="half" idx="10"/>
          </p:nvPr>
        </p:nvSpPr>
        <p:spPr/>
        <p:txBody>
          <a:bodyPr/>
          <a:lstStyle/>
          <a:p>
            <a:fld id="{F54D896C-557B-4670-9995-3DE0B85BCC25}" type="datetime1">
              <a:rPr kumimoji="1" lang="ja-JP" altLang="en-US" smtClean="0"/>
              <a:t>2020/11/14</a:t>
            </a:fld>
            <a:endParaRPr kumimoji="1" lang="ja-JP" altLang="en-US"/>
          </a:p>
        </p:txBody>
      </p:sp>
      <p:sp>
        <p:nvSpPr>
          <p:cNvPr id="6" name="フッター プレースホルダー 5">
            <a:extLst>
              <a:ext uri="{FF2B5EF4-FFF2-40B4-BE49-F238E27FC236}">
                <a16:creationId xmlns:a16="http://schemas.microsoft.com/office/drawing/2014/main" id="{3607C904-2AD1-4E12-A18A-D88A599030E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5E38D86-B1FE-47C9-9443-A8CA2ED9A915}"/>
              </a:ext>
            </a:extLst>
          </p:cNvPr>
          <p:cNvSpPr>
            <a:spLocks noGrp="1"/>
          </p:cNvSpPr>
          <p:nvPr>
            <p:ph type="sldNum" sz="quarter" idx="12"/>
          </p:nvPr>
        </p:nvSpPr>
        <p:spPr/>
        <p:txBody>
          <a:bodyPr/>
          <a:lstStyle/>
          <a:p>
            <a:fld id="{7BFA35ED-C4EE-4947-88BD-F6555D2E7297}" type="slidenum">
              <a:rPr kumimoji="1" lang="ja-JP" altLang="en-US" smtClean="0"/>
              <a:t>‹#›</a:t>
            </a:fld>
            <a:endParaRPr kumimoji="1" lang="ja-JP" altLang="en-US"/>
          </a:p>
        </p:txBody>
      </p:sp>
    </p:spTree>
    <p:extLst>
      <p:ext uri="{BB962C8B-B14F-4D97-AF65-F5344CB8AC3E}">
        <p14:creationId xmlns:p14="http://schemas.microsoft.com/office/powerpoint/2010/main" val="373199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7276796-0199-485D-867D-F89E46DA5F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4CA839F-DB17-4C3A-8945-8BD4712F30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086D4E1-D1DA-46E0-921A-3061E07D2D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508A8-F42F-4CFD-8104-F7183934C1F1}" type="datetime1">
              <a:rPr kumimoji="1" lang="ja-JP" altLang="en-US" smtClean="0"/>
              <a:t>2020/11/14</a:t>
            </a:fld>
            <a:endParaRPr kumimoji="1" lang="ja-JP" altLang="en-US"/>
          </a:p>
        </p:txBody>
      </p:sp>
      <p:sp>
        <p:nvSpPr>
          <p:cNvPr id="5" name="フッター プレースホルダー 4">
            <a:extLst>
              <a:ext uri="{FF2B5EF4-FFF2-40B4-BE49-F238E27FC236}">
                <a16:creationId xmlns:a16="http://schemas.microsoft.com/office/drawing/2014/main" id="{C2357B14-1DD3-41C5-A34A-03EE39747A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468738F-6AC7-4AEB-A715-D0989422D2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A35ED-C4EE-4947-88BD-F6555D2E7297}" type="slidenum">
              <a:rPr kumimoji="1" lang="ja-JP" altLang="en-US" smtClean="0"/>
              <a:t>‹#›</a:t>
            </a:fld>
            <a:endParaRPr kumimoji="1" lang="ja-JP" altLang="en-US"/>
          </a:p>
        </p:txBody>
      </p:sp>
    </p:spTree>
    <p:extLst>
      <p:ext uri="{BB962C8B-B14F-4D97-AF65-F5344CB8AC3E}">
        <p14:creationId xmlns:p14="http://schemas.microsoft.com/office/powerpoint/2010/main" val="3455373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6F88579-4C2A-453E-A788-AD7D244F992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405B8783-3283-4A50-82EE-A79A163ACFCC}"/>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21F40A65-8FA8-4D28-9A50-FA4B135C925F}"/>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E5D5FED-5AAF-43A7-B940-31E3256AF3AF}" type="datetime1">
              <a:rPr lang="ja-JP" altLang="en-US" smtClean="0"/>
              <a:t>2020/11/14</a:t>
            </a:fld>
            <a:endParaRPr lang="en-US" altLang="ja-JP"/>
          </a:p>
        </p:txBody>
      </p:sp>
      <p:sp>
        <p:nvSpPr>
          <p:cNvPr id="1029" name="Rectangle 5">
            <a:extLst>
              <a:ext uri="{FF2B5EF4-FFF2-40B4-BE49-F238E27FC236}">
                <a16:creationId xmlns:a16="http://schemas.microsoft.com/office/drawing/2014/main" id="{AE2A79AB-520E-4789-949D-2FF890EFFB87}"/>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a:extLst>
              <a:ext uri="{FF2B5EF4-FFF2-40B4-BE49-F238E27FC236}">
                <a16:creationId xmlns:a16="http://schemas.microsoft.com/office/drawing/2014/main" id="{A7659D6C-753D-4F8E-A503-0BD944A2262F}"/>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DBDB137-1361-473D-B715-6816B61F835A}" type="slidenum">
              <a:rPr lang="en-US" altLang="ja-JP"/>
              <a:pPr/>
              <a:t>‹#›</a:t>
            </a:fld>
            <a:endParaRPr lang="en-US" altLang="ja-JP"/>
          </a:p>
        </p:txBody>
      </p:sp>
    </p:spTree>
    <p:extLst>
      <p:ext uri="{BB962C8B-B14F-4D97-AF65-F5344CB8AC3E}">
        <p14:creationId xmlns:p14="http://schemas.microsoft.com/office/powerpoint/2010/main" val="2209249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nutmeglab.sakura.ne.jp/index.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pn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oleObject" Target="../embeddings/oleObject3.bin"/><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4.emf"/><Relationship Id="rId11" Type="http://schemas.openxmlformats.org/officeDocument/2006/relationships/image" Target="../media/image28.emf"/><Relationship Id="rId5" Type="http://schemas.openxmlformats.org/officeDocument/2006/relationships/oleObject" Target="../embeddings/oleObject5.bin"/><Relationship Id="rId10" Type="http://schemas.openxmlformats.org/officeDocument/2006/relationships/image" Target="../media/image27.png"/><Relationship Id="rId4" Type="http://schemas.openxmlformats.org/officeDocument/2006/relationships/image" Target="../media/image23.emf"/><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3.jp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F807E-0E1C-4B8C-B363-B1BB013397C3}"/>
              </a:ext>
            </a:extLst>
          </p:cNvPr>
          <p:cNvSpPr>
            <a:spLocks noGrp="1"/>
          </p:cNvSpPr>
          <p:nvPr>
            <p:ph type="ctrTitle"/>
          </p:nvPr>
        </p:nvSpPr>
        <p:spPr>
          <a:xfrm>
            <a:off x="1524000" y="1474789"/>
            <a:ext cx="9144000" cy="982662"/>
          </a:xfrm>
        </p:spPr>
        <p:txBody>
          <a:bodyPr>
            <a:normAutofit/>
          </a:bodyPr>
          <a:lstStyle/>
          <a:p>
            <a:r>
              <a:rPr kumimoji="1" lang="ja-JP" altLang="en-US" sz="4000" dirty="0"/>
              <a:t>雪国の雪害と地域づくりに関する研究</a:t>
            </a:r>
          </a:p>
        </p:txBody>
      </p:sp>
      <p:sp>
        <p:nvSpPr>
          <p:cNvPr id="3" name="字幕 2">
            <a:extLst>
              <a:ext uri="{FF2B5EF4-FFF2-40B4-BE49-F238E27FC236}">
                <a16:creationId xmlns:a16="http://schemas.microsoft.com/office/drawing/2014/main" id="{3905E853-D2FD-4E0E-81FA-70304AA84097}"/>
              </a:ext>
            </a:extLst>
          </p:cNvPr>
          <p:cNvSpPr>
            <a:spLocks noGrp="1"/>
          </p:cNvSpPr>
          <p:nvPr>
            <p:ph type="subTitle" idx="1"/>
          </p:nvPr>
        </p:nvSpPr>
        <p:spPr>
          <a:xfrm>
            <a:off x="1524000" y="2626996"/>
            <a:ext cx="9144000" cy="2575242"/>
          </a:xfrm>
        </p:spPr>
        <p:txBody>
          <a:bodyPr/>
          <a:lstStyle/>
          <a:p>
            <a:r>
              <a:rPr kumimoji="1" lang="ja-JP" altLang="en-US" sz="2800" dirty="0"/>
              <a:t>－日本雪工学会功労賞を受賞して－</a:t>
            </a:r>
          </a:p>
          <a:p>
            <a:endParaRPr kumimoji="1" lang="ja-JP" altLang="en-US" sz="2800" dirty="0"/>
          </a:p>
          <a:p>
            <a:endParaRPr lang="ja-JP" altLang="en-US" dirty="0"/>
          </a:p>
          <a:p>
            <a:r>
              <a:rPr kumimoji="1" lang="ja-JP" altLang="en-US" dirty="0"/>
              <a:t>東北工業大学名誉教授・地域社会デザイン研究所</a:t>
            </a:r>
            <a:endParaRPr lang="ja-JP" altLang="en-US" dirty="0"/>
          </a:p>
          <a:p>
            <a:r>
              <a:rPr kumimoji="1" lang="ja-JP" altLang="en-US" sz="2800" dirty="0"/>
              <a:t>沼野夏生</a:t>
            </a:r>
          </a:p>
          <a:p>
            <a:endParaRPr lang="ja-JP" altLang="en-US" dirty="0"/>
          </a:p>
          <a:p>
            <a:endParaRPr kumimoji="1" lang="ja-JP" altLang="en-US" dirty="0"/>
          </a:p>
        </p:txBody>
      </p:sp>
      <p:sp>
        <p:nvSpPr>
          <p:cNvPr id="4" name="テキスト ボックス 3">
            <a:extLst>
              <a:ext uri="{FF2B5EF4-FFF2-40B4-BE49-F238E27FC236}">
                <a16:creationId xmlns:a16="http://schemas.microsoft.com/office/drawing/2014/main" id="{8A689BDE-8673-4473-B029-E0BF31A674A1}"/>
              </a:ext>
            </a:extLst>
          </p:cNvPr>
          <p:cNvSpPr txBox="1"/>
          <p:nvPr/>
        </p:nvSpPr>
        <p:spPr>
          <a:xfrm>
            <a:off x="1438275" y="5324475"/>
            <a:ext cx="9305925" cy="707886"/>
          </a:xfrm>
          <a:prstGeom prst="rect">
            <a:avLst/>
          </a:prstGeom>
          <a:noFill/>
          <a:ln w="57150">
            <a:solidFill>
              <a:srgbClr val="7030A0"/>
            </a:solidFill>
          </a:ln>
        </p:spPr>
        <p:txBody>
          <a:bodyPr wrap="square" rtlCol="0">
            <a:spAutoFit/>
          </a:bodyPr>
          <a:lstStyle/>
          <a:p>
            <a:pPr algn="ctr"/>
            <a:r>
              <a:rPr kumimoji="1" lang="ja-JP" altLang="en-US" sz="2000" dirty="0"/>
              <a:t>本資料は、地域社会デザイン研究所ホームページ</a:t>
            </a:r>
            <a:r>
              <a:rPr lang="en-US" altLang="ja-JP" sz="2000" dirty="0">
                <a:hlinkClick r:id="rId2"/>
              </a:rPr>
              <a:t>http://nutmeglab.sakura.ne.jp/index.html</a:t>
            </a:r>
            <a:r>
              <a:rPr lang="ja-JP" altLang="en-US" sz="2000" dirty="0"/>
              <a:t>から閲覧できます。</a:t>
            </a:r>
            <a:endParaRPr kumimoji="1" lang="ja-JP" altLang="en-US" sz="2000" dirty="0"/>
          </a:p>
        </p:txBody>
      </p:sp>
      <p:sp>
        <p:nvSpPr>
          <p:cNvPr id="5" name="スライド番号プレースホルダー 4">
            <a:extLst>
              <a:ext uri="{FF2B5EF4-FFF2-40B4-BE49-F238E27FC236}">
                <a16:creationId xmlns:a16="http://schemas.microsoft.com/office/drawing/2014/main" id="{DA0668D9-58A1-4D65-B25B-D4BA3F115B2A}"/>
              </a:ext>
            </a:extLst>
          </p:cNvPr>
          <p:cNvSpPr>
            <a:spLocks noGrp="1"/>
          </p:cNvSpPr>
          <p:nvPr>
            <p:ph type="sldNum" sz="quarter" idx="12"/>
          </p:nvPr>
        </p:nvSpPr>
        <p:spPr/>
        <p:txBody>
          <a:bodyPr/>
          <a:lstStyle/>
          <a:p>
            <a:fld id="{7BFA35ED-C4EE-4947-88BD-F6555D2E7297}" type="slidenum">
              <a:rPr kumimoji="1" lang="ja-JP" altLang="en-US" smtClean="0"/>
              <a:t>1</a:t>
            </a:fld>
            <a:endParaRPr kumimoji="1" lang="ja-JP" altLang="en-US"/>
          </a:p>
        </p:txBody>
      </p:sp>
    </p:spTree>
    <p:extLst>
      <p:ext uri="{BB962C8B-B14F-4D97-AF65-F5344CB8AC3E}">
        <p14:creationId xmlns:p14="http://schemas.microsoft.com/office/powerpoint/2010/main" val="2172150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452198-57E9-47F0-9811-A32B1851A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33150"/>
            <a:ext cx="7038975" cy="3949049"/>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A8BB47CB-D47A-46B6-B53F-6AAD4491283F}"/>
              </a:ext>
            </a:extLst>
          </p:cNvPr>
          <p:cNvSpPr txBox="1"/>
          <p:nvPr/>
        </p:nvSpPr>
        <p:spPr>
          <a:xfrm>
            <a:off x="419100" y="407699"/>
            <a:ext cx="7934326" cy="584775"/>
          </a:xfrm>
          <a:prstGeom prst="rect">
            <a:avLst/>
          </a:prstGeom>
          <a:noFill/>
        </p:spPr>
        <p:txBody>
          <a:bodyPr wrap="square" rtlCol="0">
            <a:spAutoFit/>
          </a:bodyPr>
          <a:lstStyle/>
          <a:p>
            <a:pPr marL="457200" indent="-457200">
              <a:buFont typeface="Wingdings" panose="05000000000000000000" pitchFamily="2" charset="2"/>
              <a:buChar char="ü"/>
            </a:pPr>
            <a:r>
              <a:rPr kumimoji="1" lang="ja-JP" altLang="en-US" sz="3200" dirty="0"/>
              <a:t>雪害の変化とその背景の解明</a:t>
            </a:r>
          </a:p>
        </p:txBody>
      </p:sp>
      <p:graphicFrame>
        <p:nvGraphicFramePr>
          <p:cNvPr id="4" name="グラフ 3">
            <a:extLst>
              <a:ext uri="{FF2B5EF4-FFF2-40B4-BE49-F238E27FC236}">
                <a16:creationId xmlns:a16="http://schemas.microsoft.com/office/drawing/2014/main" id="{A8B96293-C22F-4B4D-B2D1-31CD81CE4A6A}"/>
              </a:ext>
            </a:extLst>
          </p:cNvPr>
          <p:cNvGraphicFramePr>
            <a:graphicFrameLocks/>
          </p:cNvGraphicFramePr>
          <p:nvPr>
            <p:extLst>
              <p:ext uri="{D42A27DB-BD31-4B8C-83A1-F6EECF244321}">
                <p14:modId xmlns:p14="http://schemas.microsoft.com/office/powerpoint/2010/main" val="980781636"/>
              </p:ext>
            </p:extLst>
          </p:nvPr>
        </p:nvGraphicFramePr>
        <p:xfrm>
          <a:off x="123825" y="1259174"/>
          <a:ext cx="5200650" cy="3894425"/>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a:extLst>
              <a:ext uri="{FF2B5EF4-FFF2-40B4-BE49-F238E27FC236}">
                <a16:creationId xmlns:a16="http://schemas.microsoft.com/office/drawing/2014/main" id="{1C53A6D7-77F6-408A-A958-023F65986EC3}"/>
              </a:ext>
            </a:extLst>
          </p:cNvPr>
          <p:cNvSpPr txBox="1"/>
          <p:nvPr/>
        </p:nvSpPr>
        <p:spPr>
          <a:xfrm>
            <a:off x="1228726" y="5070591"/>
            <a:ext cx="3476624" cy="338554"/>
          </a:xfrm>
          <a:prstGeom prst="rect">
            <a:avLst/>
          </a:prstGeom>
          <a:noFill/>
        </p:spPr>
        <p:txBody>
          <a:bodyPr wrap="square" rtlCol="0">
            <a:spAutoFit/>
          </a:bodyPr>
          <a:lstStyle/>
          <a:p>
            <a:r>
              <a:rPr kumimoji="1" lang="ja-JP" altLang="en-US" sz="1600" b="1" dirty="0"/>
              <a:t>雪害死者の事故種の長期的変化</a:t>
            </a:r>
          </a:p>
        </p:txBody>
      </p:sp>
      <p:sp>
        <p:nvSpPr>
          <p:cNvPr id="2" name="テキスト ボックス 1">
            <a:extLst>
              <a:ext uri="{FF2B5EF4-FFF2-40B4-BE49-F238E27FC236}">
                <a16:creationId xmlns:a16="http://schemas.microsoft.com/office/drawing/2014/main" id="{FBCFE6F3-A9D4-4CE0-9E12-454513AFAA87}"/>
              </a:ext>
            </a:extLst>
          </p:cNvPr>
          <p:cNvSpPr txBox="1"/>
          <p:nvPr/>
        </p:nvSpPr>
        <p:spPr>
          <a:xfrm>
            <a:off x="6591301" y="5018875"/>
            <a:ext cx="4210048" cy="338554"/>
          </a:xfrm>
          <a:prstGeom prst="rect">
            <a:avLst/>
          </a:prstGeom>
          <a:solidFill>
            <a:schemeClr val="bg1"/>
          </a:solidFill>
        </p:spPr>
        <p:txBody>
          <a:bodyPr wrap="square" rtlCol="0">
            <a:spAutoFit/>
          </a:bodyPr>
          <a:lstStyle/>
          <a:p>
            <a:pPr algn="ctr"/>
            <a:r>
              <a:rPr kumimoji="1" lang="ja-JP" altLang="en-US" sz="1600" b="1" dirty="0"/>
              <a:t>雪害死者の事故時の状態の長期的変化</a:t>
            </a:r>
          </a:p>
        </p:txBody>
      </p:sp>
      <p:sp>
        <p:nvSpPr>
          <p:cNvPr id="3" name="正方形/長方形 2">
            <a:extLst>
              <a:ext uri="{FF2B5EF4-FFF2-40B4-BE49-F238E27FC236}">
                <a16:creationId xmlns:a16="http://schemas.microsoft.com/office/drawing/2014/main" id="{5FEB954C-900F-43B8-A81F-8B3E55781C81}"/>
              </a:ext>
            </a:extLst>
          </p:cNvPr>
          <p:cNvSpPr/>
          <p:nvPr/>
        </p:nvSpPr>
        <p:spPr>
          <a:xfrm>
            <a:off x="5505450" y="2038350"/>
            <a:ext cx="5553075"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下 6">
            <a:extLst>
              <a:ext uri="{FF2B5EF4-FFF2-40B4-BE49-F238E27FC236}">
                <a16:creationId xmlns:a16="http://schemas.microsoft.com/office/drawing/2014/main" id="{9FEF7AED-AA28-409C-8DD7-8619B6D644DA}"/>
              </a:ext>
            </a:extLst>
          </p:cNvPr>
          <p:cNvSpPr/>
          <p:nvPr/>
        </p:nvSpPr>
        <p:spPr>
          <a:xfrm rot="10800000">
            <a:off x="276224" y="2638424"/>
            <a:ext cx="295275" cy="1857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下 7">
            <a:extLst>
              <a:ext uri="{FF2B5EF4-FFF2-40B4-BE49-F238E27FC236}">
                <a16:creationId xmlns:a16="http://schemas.microsoft.com/office/drawing/2014/main" id="{DA0AE162-680D-4477-9BDD-BAE32E867DE6}"/>
              </a:ext>
            </a:extLst>
          </p:cNvPr>
          <p:cNvSpPr/>
          <p:nvPr/>
        </p:nvSpPr>
        <p:spPr>
          <a:xfrm>
            <a:off x="5357812" y="2478986"/>
            <a:ext cx="295275" cy="1857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A4A4A6A-661C-4B64-914C-9A3D9D73C18F}"/>
              </a:ext>
            </a:extLst>
          </p:cNvPr>
          <p:cNvSpPr txBox="1"/>
          <p:nvPr/>
        </p:nvSpPr>
        <p:spPr>
          <a:xfrm>
            <a:off x="7734300" y="425147"/>
            <a:ext cx="3819525" cy="923330"/>
          </a:xfrm>
          <a:prstGeom prst="rect">
            <a:avLst/>
          </a:prstGeom>
          <a:solidFill>
            <a:schemeClr val="accent1"/>
          </a:solidFill>
        </p:spPr>
        <p:txBody>
          <a:bodyPr wrap="square" rtlCol="0">
            <a:spAutoFit/>
          </a:bodyPr>
          <a:lstStyle/>
          <a:p>
            <a:r>
              <a:rPr kumimoji="1" lang="ja-JP" altLang="en-US" dirty="0">
                <a:solidFill>
                  <a:schemeClr val="bg1"/>
                </a:solidFill>
              </a:rPr>
              <a:t>人身雪害データベース（</a:t>
            </a:r>
            <a:r>
              <a:rPr kumimoji="1" lang="en-US" altLang="ja-JP" dirty="0">
                <a:solidFill>
                  <a:schemeClr val="bg1"/>
                </a:solidFill>
              </a:rPr>
              <a:t>1956-90</a:t>
            </a:r>
            <a:r>
              <a:rPr kumimoji="1" lang="ja-JP" altLang="en-US" dirty="0">
                <a:solidFill>
                  <a:schemeClr val="bg1"/>
                </a:solidFill>
              </a:rPr>
              <a:t>）および平成</a:t>
            </a:r>
            <a:r>
              <a:rPr kumimoji="1" lang="en-US" altLang="ja-JP" dirty="0">
                <a:solidFill>
                  <a:schemeClr val="bg1"/>
                </a:solidFill>
              </a:rPr>
              <a:t>18</a:t>
            </a:r>
            <a:r>
              <a:rPr kumimoji="1" lang="ja-JP" altLang="en-US" dirty="0">
                <a:solidFill>
                  <a:schemeClr val="bg1"/>
                </a:solidFill>
              </a:rPr>
              <a:t>年豪雪時の山形県・秋田県のデータを使用</a:t>
            </a:r>
          </a:p>
        </p:txBody>
      </p:sp>
      <p:sp>
        <p:nvSpPr>
          <p:cNvPr id="14" name="テキスト ボックス 13">
            <a:extLst>
              <a:ext uri="{FF2B5EF4-FFF2-40B4-BE49-F238E27FC236}">
                <a16:creationId xmlns:a16="http://schemas.microsoft.com/office/drawing/2014/main" id="{90B07014-6BC9-4CE2-BD12-82E64EFDFDB4}"/>
              </a:ext>
            </a:extLst>
          </p:cNvPr>
          <p:cNvSpPr txBox="1"/>
          <p:nvPr/>
        </p:nvSpPr>
        <p:spPr>
          <a:xfrm>
            <a:off x="1166812" y="5708724"/>
            <a:ext cx="9858376" cy="707886"/>
          </a:xfrm>
          <a:prstGeom prst="rect">
            <a:avLst/>
          </a:prstGeom>
          <a:noFill/>
        </p:spPr>
        <p:txBody>
          <a:bodyPr wrap="square" rtlCol="0">
            <a:spAutoFit/>
          </a:bodyPr>
          <a:lstStyle/>
          <a:p>
            <a:pPr algn="ctr"/>
            <a:r>
              <a:rPr kumimoji="1" lang="ja-JP" altLang="en-US" sz="2000" b="1" dirty="0"/>
              <a:t>屋根雪関連事故が増加し雪崩が激減。除雪等の雪対応中の事故が顕著に増大</a:t>
            </a:r>
          </a:p>
          <a:p>
            <a:pPr algn="ctr"/>
            <a:r>
              <a:rPr kumimoji="1" lang="ja-JP" altLang="en-US" sz="2000" dirty="0"/>
              <a:t>高齢化、生業や産業の変化、居住地回りの環境変化などが背景に</a:t>
            </a:r>
          </a:p>
        </p:txBody>
      </p:sp>
      <p:sp>
        <p:nvSpPr>
          <p:cNvPr id="6" name="スライド番号プレースホルダー 5">
            <a:extLst>
              <a:ext uri="{FF2B5EF4-FFF2-40B4-BE49-F238E27FC236}">
                <a16:creationId xmlns:a16="http://schemas.microsoft.com/office/drawing/2014/main" id="{BF11C405-E33B-494B-BD82-F119304305B1}"/>
              </a:ext>
            </a:extLst>
          </p:cNvPr>
          <p:cNvSpPr>
            <a:spLocks noGrp="1"/>
          </p:cNvSpPr>
          <p:nvPr>
            <p:ph type="sldNum" sz="quarter" idx="12"/>
          </p:nvPr>
        </p:nvSpPr>
        <p:spPr/>
        <p:txBody>
          <a:bodyPr/>
          <a:lstStyle/>
          <a:p>
            <a:fld id="{7BFA35ED-C4EE-4947-88BD-F6555D2E7297}" type="slidenum">
              <a:rPr kumimoji="1" lang="ja-JP" altLang="en-US" smtClean="0"/>
              <a:t>10</a:t>
            </a:fld>
            <a:endParaRPr kumimoji="1" lang="ja-JP" altLang="en-US"/>
          </a:p>
        </p:txBody>
      </p:sp>
    </p:spTree>
    <p:extLst>
      <p:ext uri="{BB962C8B-B14F-4D97-AF65-F5344CB8AC3E}">
        <p14:creationId xmlns:p14="http://schemas.microsoft.com/office/powerpoint/2010/main" val="63151880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655DB6A-5A27-434B-A40C-C4503085D8CF}"/>
              </a:ext>
            </a:extLst>
          </p:cNvPr>
          <p:cNvSpPr txBox="1"/>
          <p:nvPr/>
        </p:nvSpPr>
        <p:spPr>
          <a:xfrm>
            <a:off x="400050" y="407699"/>
            <a:ext cx="8305800" cy="584775"/>
          </a:xfrm>
          <a:prstGeom prst="rect">
            <a:avLst/>
          </a:prstGeom>
          <a:noFill/>
        </p:spPr>
        <p:txBody>
          <a:bodyPr wrap="square" rtlCol="0">
            <a:spAutoFit/>
          </a:bodyPr>
          <a:lstStyle/>
          <a:p>
            <a:pPr marL="457200" indent="-457200">
              <a:buFont typeface="Wingdings" panose="05000000000000000000" pitchFamily="2" charset="2"/>
              <a:buChar char="ü"/>
            </a:pPr>
            <a:r>
              <a:rPr kumimoji="1" lang="ja-JP" altLang="en-US" sz="3200" dirty="0"/>
              <a:t>雪害観の多様性と社会的合意形成の問題</a:t>
            </a:r>
          </a:p>
        </p:txBody>
      </p:sp>
      <p:sp>
        <p:nvSpPr>
          <p:cNvPr id="4" name="テキスト ボックス 3">
            <a:extLst>
              <a:ext uri="{FF2B5EF4-FFF2-40B4-BE49-F238E27FC236}">
                <a16:creationId xmlns:a16="http://schemas.microsoft.com/office/drawing/2014/main" id="{928BE9DF-20B1-4121-80A9-D98D728DC440}"/>
              </a:ext>
            </a:extLst>
          </p:cNvPr>
          <p:cNvSpPr txBox="1"/>
          <p:nvPr/>
        </p:nvSpPr>
        <p:spPr>
          <a:xfrm>
            <a:off x="1866899" y="6198460"/>
            <a:ext cx="9820275" cy="400110"/>
          </a:xfrm>
          <a:prstGeom prst="rect">
            <a:avLst/>
          </a:prstGeom>
          <a:noFill/>
        </p:spPr>
        <p:txBody>
          <a:bodyPr wrap="square" rtlCol="0">
            <a:spAutoFit/>
          </a:bodyPr>
          <a:lstStyle/>
          <a:p>
            <a:r>
              <a:rPr kumimoji="1" lang="ja-JP" altLang="en-US" sz="2000" b="1" dirty="0"/>
              <a:t>戦前の道路と今の道路　　　　　　　　　　　　　　 雪害観の</a:t>
            </a:r>
            <a:r>
              <a:rPr kumimoji="1" lang="en-US" altLang="ja-JP" sz="2000" b="1" dirty="0"/>
              <a:t>4</a:t>
            </a:r>
            <a:r>
              <a:rPr kumimoji="1" lang="ja-JP" altLang="en-US" sz="2000" b="1" dirty="0"/>
              <a:t>つの型</a:t>
            </a:r>
          </a:p>
        </p:txBody>
      </p:sp>
      <p:pic>
        <p:nvPicPr>
          <p:cNvPr id="2" name="Picture 5">
            <a:extLst>
              <a:ext uri="{FF2B5EF4-FFF2-40B4-BE49-F238E27FC236}">
                <a16:creationId xmlns:a16="http://schemas.microsoft.com/office/drawing/2014/main" id="{A1EAED3A-E28F-4C98-B89F-035AB7C13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83560"/>
            <a:ext cx="3019425" cy="488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E3501FF1-5501-4D19-9867-12312FFB5436}"/>
              </a:ext>
            </a:extLst>
          </p:cNvPr>
          <p:cNvPicPr>
            <a:picLocks noChangeAspect="1"/>
          </p:cNvPicPr>
          <p:nvPr/>
        </p:nvPicPr>
        <p:blipFill>
          <a:blip r:embed="rId3"/>
          <a:stretch>
            <a:fillRect/>
          </a:stretch>
        </p:blipFill>
        <p:spPr>
          <a:xfrm>
            <a:off x="3171825" y="3708253"/>
            <a:ext cx="3276600" cy="2457450"/>
          </a:xfrm>
          <a:prstGeom prst="rect">
            <a:avLst/>
          </a:prstGeom>
        </p:spPr>
      </p:pic>
      <p:cxnSp>
        <p:nvCxnSpPr>
          <p:cNvPr id="9" name="直線コネクタ 8">
            <a:extLst>
              <a:ext uri="{FF2B5EF4-FFF2-40B4-BE49-F238E27FC236}">
                <a16:creationId xmlns:a16="http://schemas.microsoft.com/office/drawing/2014/main" id="{F68CDDCA-8698-4C71-9AA6-5EE66A4A2CB4}"/>
              </a:ext>
            </a:extLst>
          </p:cNvPr>
          <p:cNvCxnSpPr>
            <a:cxnSpLocks/>
          </p:cNvCxnSpPr>
          <p:nvPr/>
        </p:nvCxnSpPr>
        <p:spPr>
          <a:xfrm>
            <a:off x="9182100" y="1283560"/>
            <a:ext cx="0" cy="4882143"/>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B45805F6-4B48-46B5-8B97-7BC3E30ECE84}"/>
              </a:ext>
            </a:extLst>
          </p:cNvPr>
          <p:cNvCxnSpPr>
            <a:cxnSpLocks/>
          </p:cNvCxnSpPr>
          <p:nvPr/>
        </p:nvCxnSpPr>
        <p:spPr>
          <a:xfrm flipH="1">
            <a:off x="6686550" y="3741010"/>
            <a:ext cx="5000625" cy="0"/>
          </a:xfrm>
          <a:prstGeom prst="line">
            <a:avLst/>
          </a:prstGeom>
          <a:ln w="19050"/>
        </p:spPr>
        <p:style>
          <a:lnRef idx="1">
            <a:schemeClr val="dk1"/>
          </a:lnRef>
          <a:fillRef idx="0">
            <a:schemeClr val="dk1"/>
          </a:fillRef>
          <a:effectRef idx="0">
            <a:schemeClr val="dk1"/>
          </a:effectRef>
          <a:fontRef idx="minor">
            <a:schemeClr val="tx1"/>
          </a:fontRef>
        </p:style>
      </p:cxnSp>
      <p:pic>
        <p:nvPicPr>
          <p:cNvPr id="1026" name="Picture 2" descr="道路除雪用機械">
            <a:extLst>
              <a:ext uri="{FF2B5EF4-FFF2-40B4-BE49-F238E27FC236}">
                <a16:creationId xmlns:a16="http://schemas.microsoft.com/office/drawing/2014/main" id="{5AEC3C10-1D19-4420-9E67-481FFE4A72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1827" y="1264639"/>
            <a:ext cx="3276598" cy="246253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6" name="テキスト ボックス 25">
            <a:extLst>
              <a:ext uri="{FF2B5EF4-FFF2-40B4-BE49-F238E27FC236}">
                <a16:creationId xmlns:a16="http://schemas.microsoft.com/office/drawing/2014/main" id="{D578156A-F8BF-4765-8B08-A125C96645B5}"/>
              </a:ext>
            </a:extLst>
          </p:cNvPr>
          <p:cNvSpPr txBox="1"/>
          <p:nvPr/>
        </p:nvSpPr>
        <p:spPr>
          <a:xfrm>
            <a:off x="4333875" y="3429000"/>
            <a:ext cx="2009775" cy="246221"/>
          </a:xfrm>
          <a:prstGeom prst="rect">
            <a:avLst/>
          </a:prstGeom>
          <a:noFill/>
        </p:spPr>
        <p:txBody>
          <a:bodyPr wrap="square" rtlCol="0">
            <a:spAutoFit/>
          </a:bodyPr>
          <a:lstStyle/>
          <a:p>
            <a:pPr algn="r"/>
            <a:r>
              <a:rPr kumimoji="1" lang="en-US" altLang="ja-JP" sz="1000" dirty="0"/>
              <a:t>©</a:t>
            </a:r>
            <a:r>
              <a:rPr kumimoji="1" lang="ja-JP" altLang="en-US" sz="1000" dirty="0"/>
              <a:t>国土交通省</a:t>
            </a:r>
          </a:p>
        </p:txBody>
      </p:sp>
      <p:sp>
        <p:nvSpPr>
          <p:cNvPr id="28" name="テキスト ボックス 27">
            <a:extLst>
              <a:ext uri="{FF2B5EF4-FFF2-40B4-BE49-F238E27FC236}">
                <a16:creationId xmlns:a16="http://schemas.microsoft.com/office/drawing/2014/main" id="{72FB451B-D689-4A7F-BB4B-5656158989C7}"/>
              </a:ext>
            </a:extLst>
          </p:cNvPr>
          <p:cNvSpPr txBox="1"/>
          <p:nvPr/>
        </p:nvSpPr>
        <p:spPr>
          <a:xfrm>
            <a:off x="7115177" y="4698398"/>
            <a:ext cx="1171574" cy="830997"/>
          </a:xfrm>
          <a:prstGeom prst="rect">
            <a:avLst/>
          </a:prstGeom>
          <a:solidFill>
            <a:srgbClr val="7030A0"/>
          </a:solidFill>
          <a:ln w="38100">
            <a:solidFill>
              <a:srgbClr val="7030A0"/>
            </a:solidFill>
          </a:ln>
        </p:spPr>
        <p:txBody>
          <a:bodyPr wrap="square" rtlCol="0">
            <a:spAutoFit/>
          </a:bodyPr>
          <a:lstStyle/>
          <a:p>
            <a:pPr algn="ctr"/>
            <a:r>
              <a:rPr kumimoji="1" lang="ja-JP" altLang="en-US" sz="2400" dirty="0">
                <a:solidFill>
                  <a:schemeClr val="bg1"/>
                </a:solidFill>
              </a:rPr>
              <a:t>積極的定住型</a:t>
            </a:r>
          </a:p>
        </p:txBody>
      </p:sp>
      <p:sp>
        <p:nvSpPr>
          <p:cNvPr id="29" name="テキスト ボックス 28">
            <a:extLst>
              <a:ext uri="{FF2B5EF4-FFF2-40B4-BE49-F238E27FC236}">
                <a16:creationId xmlns:a16="http://schemas.microsoft.com/office/drawing/2014/main" id="{D9D2CD5B-6145-4179-853B-60F3BADD68CE}"/>
              </a:ext>
            </a:extLst>
          </p:cNvPr>
          <p:cNvSpPr txBox="1"/>
          <p:nvPr/>
        </p:nvSpPr>
        <p:spPr>
          <a:xfrm>
            <a:off x="7115175" y="1934865"/>
            <a:ext cx="1171574" cy="830997"/>
          </a:xfrm>
          <a:prstGeom prst="rect">
            <a:avLst/>
          </a:prstGeom>
          <a:solidFill>
            <a:srgbClr val="7030A0"/>
          </a:solidFill>
          <a:ln w="38100">
            <a:solidFill>
              <a:srgbClr val="7030A0"/>
            </a:solidFill>
          </a:ln>
        </p:spPr>
        <p:txBody>
          <a:bodyPr wrap="square" rtlCol="0">
            <a:spAutoFit/>
          </a:bodyPr>
          <a:lstStyle/>
          <a:p>
            <a:pPr algn="ctr"/>
            <a:r>
              <a:rPr kumimoji="1" lang="ja-JP" altLang="en-US" sz="2400" dirty="0">
                <a:solidFill>
                  <a:schemeClr val="bg1"/>
                </a:solidFill>
              </a:rPr>
              <a:t>消極的定住型</a:t>
            </a:r>
          </a:p>
        </p:txBody>
      </p:sp>
      <p:sp>
        <p:nvSpPr>
          <p:cNvPr id="31" name="テキスト ボックス 30">
            <a:extLst>
              <a:ext uri="{FF2B5EF4-FFF2-40B4-BE49-F238E27FC236}">
                <a16:creationId xmlns:a16="http://schemas.microsoft.com/office/drawing/2014/main" id="{F58170D3-C9DC-43BF-A7A6-34D6107B286A}"/>
              </a:ext>
            </a:extLst>
          </p:cNvPr>
          <p:cNvSpPr txBox="1"/>
          <p:nvPr/>
        </p:nvSpPr>
        <p:spPr>
          <a:xfrm>
            <a:off x="10077450" y="4698399"/>
            <a:ext cx="1171574" cy="830997"/>
          </a:xfrm>
          <a:prstGeom prst="rect">
            <a:avLst/>
          </a:prstGeom>
          <a:solidFill>
            <a:srgbClr val="7030A0"/>
          </a:solidFill>
          <a:ln w="38100">
            <a:solidFill>
              <a:srgbClr val="7030A0"/>
            </a:solidFill>
          </a:ln>
        </p:spPr>
        <p:txBody>
          <a:bodyPr wrap="square" rtlCol="0">
            <a:spAutoFit/>
          </a:bodyPr>
          <a:lstStyle/>
          <a:p>
            <a:pPr algn="ctr"/>
            <a:r>
              <a:rPr kumimoji="1" lang="ja-JP" altLang="en-US" sz="2400" dirty="0">
                <a:solidFill>
                  <a:schemeClr val="bg1"/>
                </a:solidFill>
              </a:rPr>
              <a:t>転出</a:t>
            </a:r>
          </a:p>
          <a:p>
            <a:pPr algn="ctr"/>
            <a:r>
              <a:rPr kumimoji="1" lang="ja-JP" altLang="en-US" sz="2400" dirty="0">
                <a:solidFill>
                  <a:schemeClr val="bg1"/>
                </a:solidFill>
              </a:rPr>
              <a:t>志向型</a:t>
            </a:r>
          </a:p>
        </p:txBody>
      </p:sp>
      <p:sp>
        <p:nvSpPr>
          <p:cNvPr id="33" name="テキスト ボックス 32">
            <a:extLst>
              <a:ext uri="{FF2B5EF4-FFF2-40B4-BE49-F238E27FC236}">
                <a16:creationId xmlns:a16="http://schemas.microsoft.com/office/drawing/2014/main" id="{3C134260-F954-452B-B2C9-7FF5C20C6FA0}"/>
              </a:ext>
            </a:extLst>
          </p:cNvPr>
          <p:cNvSpPr txBox="1"/>
          <p:nvPr/>
        </p:nvSpPr>
        <p:spPr>
          <a:xfrm>
            <a:off x="10077450" y="1952625"/>
            <a:ext cx="1171574" cy="830997"/>
          </a:xfrm>
          <a:prstGeom prst="rect">
            <a:avLst/>
          </a:prstGeom>
          <a:solidFill>
            <a:srgbClr val="7030A0"/>
          </a:solidFill>
          <a:ln w="38100">
            <a:solidFill>
              <a:srgbClr val="7030A0"/>
            </a:solidFill>
          </a:ln>
        </p:spPr>
        <p:txBody>
          <a:bodyPr wrap="square" rtlCol="0">
            <a:spAutoFit/>
          </a:bodyPr>
          <a:lstStyle/>
          <a:p>
            <a:pPr algn="ctr"/>
            <a:r>
              <a:rPr kumimoji="1" lang="ja-JP" altLang="en-US" sz="2400" dirty="0">
                <a:solidFill>
                  <a:schemeClr val="bg1"/>
                </a:solidFill>
              </a:rPr>
              <a:t>自覚的定住型</a:t>
            </a:r>
          </a:p>
        </p:txBody>
      </p:sp>
      <p:sp>
        <p:nvSpPr>
          <p:cNvPr id="35" name="テキスト ボックス 34">
            <a:extLst>
              <a:ext uri="{FF2B5EF4-FFF2-40B4-BE49-F238E27FC236}">
                <a16:creationId xmlns:a16="http://schemas.microsoft.com/office/drawing/2014/main" id="{134F8822-61E2-452C-81E9-5FBFD596DDE3}"/>
              </a:ext>
            </a:extLst>
          </p:cNvPr>
          <p:cNvSpPr txBox="1"/>
          <p:nvPr/>
        </p:nvSpPr>
        <p:spPr>
          <a:xfrm>
            <a:off x="9715497" y="675963"/>
            <a:ext cx="1524001" cy="923330"/>
          </a:xfrm>
          <a:prstGeom prst="rect">
            <a:avLst/>
          </a:prstGeom>
          <a:solidFill>
            <a:schemeClr val="accent1"/>
          </a:solidFill>
        </p:spPr>
        <p:txBody>
          <a:bodyPr wrap="square" rtlCol="0">
            <a:spAutoFit/>
          </a:bodyPr>
          <a:lstStyle/>
          <a:p>
            <a:pPr algn="ctr"/>
            <a:r>
              <a:rPr kumimoji="1" lang="ja-JP" altLang="en-US" dirty="0">
                <a:solidFill>
                  <a:schemeClr val="bg1"/>
                </a:solidFill>
              </a:rPr>
              <a:t>新庄市民の意識調査（</a:t>
            </a:r>
            <a:r>
              <a:rPr kumimoji="1" lang="en-US" altLang="ja-JP" dirty="0">
                <a:solidFill>
                  <a:schemeClr val="bg1"/>
                </a:solidFill>
              </a:rPr>
              <a:t>1984</a:t>
            </a:r>
            <a:r>
              <a:rPr kumimoji="1" lang="ja-JP" altLang="en-US" dirty="0">
                <a:solidFill>
                  <a:schemeClr val="bg1"/>
                </a:solidFill>
              </a:rPr>
              <a:t>）</a:t>
            </a:r>
          </a:p>
        </p:txBody>
      </p:sp>
      <p:sp>
        <p:nvSpPr>
          <p:cNvPr id="37" name="テキスト ボックス 36">
            <a:extLst>
              <a:ext uri="{FF2B5EF4-FFF2-40B4-BE49-F238E27FC236}">
                <a16:creationId xmlns:a16="http://schemas.microsoft.com/office/drawing/2014/main" id="{B3CC8E1F-B1C6-49C1-814D-39FBFDB2C0E0}"/>
              </a:ext>
            </a:extLst>
          </p:cNvPr>
          <p:cNvSpPr txBox="1"/>
          <p:nvPr/>
        </p:nvSpPr>
        <p:spPr>
          <a:xfrm>
            <a:off x="8684568" y="1464957"/>
            <a:ext cx="461665" cy="1807305"/>
          </a:xfrm>
          <a:prstGeom prst="rect">
            <a:avLst/>
          </a:prstGeom>
          <a:noFill/>
        </p:spPr>
        <p:txBody>
          <a:bodyPr vert="eaVert" wrap="square" rtlCol="0">
            <a:spAutoFit/>
          </a:bodyPr>
          <a:lstStyle/>
          <a:p>
            <a:r>
              <a:rPr kumimoji="1" lang="ja-JP" altLang="en-US" dirty="0"/>
              <a:t>← 環境順応的</a:t>
            </a:r>
          </a:p>
        </p:txBody>
      </p:sp>
      <p:sp>
        <p:nvSpPr>
          <p:cNvPr id="38" name="テキスト ボックス 37">
            <a:extLst>
              <a:ext uri="{FF2B5EF4-FFF2-40B4-BE49-F238E27FC236}">
                <a16:creationId xmlns:a16="http://schemas.microsoft.com/office/drawing/2014/main" id="{FEAA440F-BCC8-4373-81BE-533B46038547}"/>
              </a:ext>
            </a:extLst>
          </p:cNvPr>
          <p:cNvSpPr txBox="1"/>
          <p:nvPr/>
        </p:nvSpPr>
        <p:spPr>
          <a:xfrm>
            <a:off x="8702501" y="4377448"/>
            <a:ext cx="461665" cy="1778730"/>
          </a:xfrm>
          <a:prstGeom prst="rect">
            <a:avLst/>
          </a:prstGeom>
          <a:noFill/>
        </p:spPr>
        <p:txBody>
          <a:bodyPr vert="eaVert" wrap="square" rtlCol="0">
            <a:spAutoFit/>
          </a:bodyPr>
          <a:lstStyle/>
          <a:p>
            <a:r>
              <a:rPr kumimoji="1" lang="ja-JP" altLang="en-US" dirty="0"/>
              <a:t> 環境変革的 →</a:t>
            </a:r>
          </a:p>
        </p:txBody>
      </p:sp>
      <p:sp>
        <p:nvSpPr>
          <p:cNvPr id="40" name="テキスト ボックス 39">
            <a:extLst>
              <a:ext uri="{FF2B5EF4-FFF2-40B4-BE49-F238E27FC236}">
                <a16:creationId xmlns:a16="http://schemas.microsoft.com/office/drawing/2014/main" id="{4EE2E140-9A02-40EE-A46C-7B946D6ADE46}"/>
              </a:ext>
            </a:extLst>
          </p:cNvPr>
          <p:cNvSpPr txBox="1"/>
          <p:nvPr/>
        </p:nvSpPr>
        <p:spPr>
          <a:xfrm>
            <a:off x="6907861" y="3338921"/>
            <a:ext cx="1740843" cy="369332"/>
          </a:xfrm>
          <a:prstGeom prst="rect">
            <a:avLst/>
          </a:prstGeom>
          <a:noFill/>
        </p:spPr>
        <p:txBody>
          <a:bodyPr wrap="square" rtlCol="0">
            <a:spAutoFit/>
          </a:bodyPr>
          <a:lstStyle/>
          <a:p>
            <a:r>
              <a:rPr kumimoji="1" lang="ja-JP" altLang="en-US" dirty="0"/>
              <a:t>← 集団志向的</a:t>
            </a:r>
          </a:p>
        </p:txBody>
      </p:sp>
      <p:sp>
        <p:nvSpPr>
          <p:cNvPr id="41" name="テキスト ボックス 40">
            <a:extLst>
              <a:ext uri="{FF2B5EF4-FFF2-40B4-BE49-F238E27FC236}">
                <a16:creationId xmlns:a16="http://schemas.microsoft.com/office/drawing/2014/main" id="{17539C35-C26A-4A26-8B0A-C66BCD67B9AE}"/>
              </a:ext>
            </a:extLst>
          </p:cNvPr>
          <p:cNvSpPr txBox="1"/>
          <p:nvPr/>
        </p:nvSpPr>
        <p:spPr>
          <a:xfrm>
            <a:off x="9792815" y="3326315"/>
            <a:ext cx="1740843" cy="369332"/>
          </a:xfrm>
          <a:prstGeom prst="rect">
            <a:avLst/>
          </a:prstGeom>
          <a:noFill/>
        </p:spPr>
        <p:txBody>
          <a:bodyPr wrap="square" rtlCol="0">
            <a:spAutoFit/>
          </a:bodyPr>
          <a:lstStyle/>
          <a:p>
            <a:r>
              <a:rPr kumimoji="1" lang="ja-JP" altLang="en-US" dirty="0"/>
              <a:t>個人志向的 →</a:t>
            </a:r>
          </a:p>
        </p:txBody>
      </p:sp>
      <p:sp>
        <p:nvSpPr>
          <p:cNvPr id="5" name="スライド番号プレースホルダー 4">
            <a:extLst>
              <a:ext uri="{FF2B5EF4-FFF2-40B4-BE49-F238E27FC236}">
                <a16:creationId xmlns:a16="http://schemas.microsoft.com/office/drawing/2014/main" id="{39006F1C-C5C0-4D02-BBDE-12241342BF80}"/>
              </a:ext>
            </a:extLst>
          </p:cNvPr>
          <p:cNvSpPr>
            <a:spLocks noGrp="1"/>
          </p:cNvSpPr>
          <p:nvPr>
            <p:ph type="sldNum" sz="quarter" idx="12"/>
          </p:nvPr>
        </p:nvSpPr>
        <p:spPr/>
        <p:txBody>
          <a:bodyPr/>
          <a:lstStyle/>
          <a:p>
            <a:fld id="{7BFA35ED-C4EE-4947-88BD-F6555D2E7297}" type="slidenum">
              <a:rPr kumimoji="1" lang="ja-JP" altLang="en-US" smtClean="0"/>
              <a:t>11</a:t>
            </a:fld>
            <a:endParaRPr kumimoji="1" lang="ja-JP" altLang="en-US"/>
          </a:p>
        </p:txBody>
      </p:sp>
      <p:sp>
        <p:nvSpPr>
          <p:cNvPr id="7" name="テキスト ボックス 6">
            <a:extLst>
              <a:ext uri="{FF2B5EF4-FFF2-40B4-BE49-F238E27FC236}">
                <a16:creationId xmlns:a16="http://schemas.microsoft.com/office/drawing/2014/main" id="{526CF745-47D8-4B51-B089-76E63AAC7715}"/>
              </a:ext>
            </a:extLst>
          </p:cNvPr>
          <p:cNvSpPr txBox="1"/>
          <p:nvPr/>
        </p:nvSpPr>
        <p:spPr>
          <a:xfrm>
            <a:off x="395288" y="5553995"/>
            <a:ext cx="2733674" cy="338554"/>
          </a:xfrm>
          <a:prstGeom prst="rect">
            <a:avLst/>
          </a:prstGeom>
          <a:noFill/>
        </p:spPr>
        <p:txBody>
          <a:bodyPr wrap="square" rtlCol="0">
            <a:spAutoFit/>
          </a:bodyPr>
          <a:lstStyle/>
          <a:p>
            <a:r>
              <a:rPr kumimoji="1" lang="ja-JP" altLang="en-US" sz="1600" dirty="0"/>
              <a:t>十日町・大雪の絵はがき</a:t>
            </a:r>
          </a:p>
        </p:txBody>
      </p:sp>
      <p:sp>
        <p:nvSpPr>
          <p:cNvPr id="8" name="テキスト ボックス 7">
            <a:extLst>
              <a:ext uri="{FF2B5EF4-FFF2-40B4-BE49-F238E27FC236}">
                <a16:creationId xmlns:a16="http://schemas.microsoft.com/office/drawing/2014/main" id="{B1CEC6B2-6E3C-4767-9B82-11ACB41A0999}"/>
              </a:ext>
            </a:extLst>
          </p:cNvPr>
          <p:cNvSpPr txBox="1"/>
          <p:nvPr/>
        </p:nvSpPr>
        <p:spPr>
          <a:xfrm>
            <a:off x="3361211" y="3238582"/>
            <a:ext cx="2733674" cy="338554"/>
          </a:xfrm>
          <a:prstGeom prst="rect">
            <a:avLst/>
          </a:prstGeom>
          <a:noFill/>
        </p:spPr>
        <p:txBody>
          <a:bodyPr wrap="square" rtlCol="0">
            <a:spAutoFit/>
          </a:bodyPr>
          <a:lstStyle/>
          <a:p>
            <a:r>
              <a:rPr kumimoji="1" lang="ja-JP" altLang="en-US" sz="1600" dirty="0"/>
              <a:t>幹線道路の除雪</a:t>
            </a:r>
          </a:p>
        </p:txBody>
      </p:sp>
      <p:sp>
        <p:nvSpPr>
          <p:cNvPr id="10" name="テキスト ボックス 9">
            <a:extLst>
              <a:ext uri="{FF2B5EF4-FFF2-40B4-BE49-F238E27FC236}">
                <a16:creationId xmlns:a16="http://schemas.microsoft.com/office/drawing/2014/main" id="{5FD5E8EC-714B-4FA0-9FD2-8BD01FD42F34}"/>
              </a:ext>
            </a:extLst>
          </p:cNvPr>
          <p:cNvSpPr txBox="1"/>
          <p:nvPr/>
        </p:nvSpPr>
        <p:spPr>
          <a:xfrm>
            <a:off x="4010026" y="5711528"/>
            <a:ext cx="1743074" cy="338554"/>
          </a:xfrm>
          <a:prstGeom prst="rect">
            <a:avLst/>
          </a:prstGeom>
          <a:noFill/>
        </p:spPr>
        <p:txBody>
          <a:bodyPr wrap="square" rtlCol="0">
            <a:spAutoFit/>
          </a:bodyPr>
          <a:lstStyle/>
          <a:p>
            <a:r>
              <a:rPr kumimoji="1" lang="ja-JP" altLang="en-US" sz="1600" dirty="0"/>
              <a:t>歩道の無雪化</a:t>
            </a:r>
          </a:p>
        </p:txBody>
      </p:sp>
    </p:spTree>
    <p:extLst>
      <p:ext uri="{BB962C8B-B14F-4D97-AF65-F5344CB8AC3E}">
        <p14:creationId xmlns:p14="http://schemas.microsoft.com/office/powerpoint/2010/main" val="179431356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3">
            <a:extLst>
              <a:ext uri="{FF2B5EF4-FFF2-40B4-BE49-F238E27FC236}">
                <a16:creationId xmlns:a16="http://schemas.microsoft.com/office/drawing/2014/main" id="{D3CD10A4-1F92-4DCA-AD1A-E7E639EB24D3}"/>
              </a:ext>
            </a:extLst>
          </p:cNvPr>
          <p:cNvGraphicFramePr>
            <a:graphicFrameLocks/>
          </p:cNvGraphicFramePr>
          <p:nvPr>
            <p:extLst>
              <p:ext uri="{D42A27DB-BD31-4B8C-83A1-F6EECF244321}">
                <p14:modId xmlns:p14="http://schemas.microsoft.com/office/powerpoint/2010/main" val="2989425808"/>
              </p:ext>
            </p:extLst>
          </p:nvPr>
        </p:nvGraphicFramePr>
        <p:xfrm>
          <a:off x="3477870" y="1068439"/>
          <a:ext cx="2750059" cy="2637325"/>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a:extLst>
              <a:ext uri="{FF2B5EF4-FFF2-40B4-BE49-F238E27FC236}">
                <a16:creationId xmlns:a16="http://schemas.microsoft.com/office/drawing/2014/main" id="{27410E2C-DC7F-40C9-A098-4AD50FBCD3D6}"/>
              </a:ext>
            </a:extLst>
          </p:cNvPr>
          <p:cNvSpPr txBox="1"/>
          <p:nvPr/>
        </p:nvSpPr>
        <p:spPr>
          <a:xfrm>
            <a:off x="419584" y="391331"/>
            <a:ext cx="8496300" cy="584775"/>
          </a:xfrm>
          <a:prstGeom prst="rect">
            <a:avLst/>
          </a:prstGeom>
          <a:noFill/>
        </p:spPr>
        <p:txBody>
          <a:bodyPr wrap="square" rtlCol="0">
            <a:spAutoFit/>
          </a:bodyPr>
          <a:lstStyle/>
          <a:p>
            <a:pPr marL="457200" indent="-457200">
              <a:buFont typeface="Wingdings" panose="05000000000000000000" pitchFamily="2" charset="2"/>
              <a:buChar char="ü"/>
            </a:pPr>
            <a:r>
              <a:rPr kumimoji="1" lang="ja-JP" altLang="en-US" sz="3200" dirty="0"/>
              <a:t>地域環境（居住空間）の変化に伴う雪問題</a:t>
            </a:r>
          </a:p>
        </p:txBody>
      </p:sp>
      <p:pic>
        <p:nvPicPr>
          <p:cNvPr id="6" name="図 5">
            <a:extLst>
              <a:ext uri="{FF2B5EF4-FFF2-40B4-BE49-F238E27FC236}">
                <a16:creationId xmlns:a16="http://schemas.microsoft.com/office/drawing/2014/main" id="{DD48F87C-06CE-4875-BEFE-38A62E025D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50" y="1068673"/>
            <a:ext cx="3428651" cy="5305428"/>
          </a:xfrm>
          <a:prstGeom prst="rect">
            <a:avLst/>
          </a:prstGeom>
        </p:spPr>
      </p:pic>
      <p:sp>
        <p:nvSpPr>
          <p:cNvPr id="8" name="テキスト ボックス 7">
            <a:extLst>
              <a:ext uri="{FF2B5EF4-FFF2-40B4-BE49-F238E27FC236}">
                <a16:creationId xmlns:a16="http://schemas.microsoft.com/office/drawing/2014/main" id="{5C1A2618-A920-4DD3-943D-B409A0E4B2DE}"/>
              </a:ext>
            </a:extLst>
          </p:cNvPr>
          <p:cNvSpPr txBox="1"/>
          <p:nvPr/>
        </p:nvSpPr>
        <p:spPr>
          <a:xfrm>
            <a:off x="3895867" y="4352330"/>
            <a:ext cx="1566862" cy="646331"/>
          </a:xfrm>
          <a:prstGeom prst="rect">
            <a:avLst/>
          </a:prstGeom>
          <a:solidFill>
            <a:srgbClr val="0070C0"/>
          </a:solidFill>
        </p:spPr>
        <p:txBody>
          <a:bodyPr wrap="square" rtlCol="0">
            <a:spAutoFit/>
          </a:bodyPr>
          <a:lstStyle/>
          <a:p>
            <a:r>
              <a:rPr kumimoji="1" lang="ja-JP" altLang="en-US" dirty="0">
                <a:solidFill>
                  <a:schemeClr val="bg1"/>
                </a:solidFill>
              </a:rPr>
              <a:t>雪工大会予稿集（</a:t>
            </a:r>
            <a:r>
              <a:rPr kumimoji="1" lang="en-US" altLang="ja-JP" dirty="0">
                <a:solidFill>
                  <a:schemeClr val="bg1"/>
                </a:solidFill>
              </a:rPr>
              <a:t> 2007 </a:t>
            </a:r>
            <a:r>
              <a:rPr kumimoji="1" lang="ja-JP" altLang="en-US" dirty="0">
                <a:solidFill>
                  <a:schemeClr val="bg1"/>
                </a:solidFill>
              </a:rPr>
              <a:t>）</a:t>
            </a:r>
          </a:p>
        </p:txBody>
      </p:sp>
      <p:sp>
        <p:nvSpPr>
          <p:cNvPr id="9" name="楕円 8">
            <a:extLst>
              <a:ext uri="{FF2B5EF4-FFF2-40B4-BE49-F238E27FC236}">
                <a16:creationId xmlns:a16="http://schemas.microsoft.com/office/drawing/2014/main" id="{1D193164-5BB3-4524-BD35-A18FE8460098}"/>
              </a:ext>
            </a:extLst>
          </p:cNvPr>
          <p:cNvSpPr/>
          <p:nvPr/>
        </p:nvSpPr>
        <p:spPr>
          <a:xfrm>
            <a:off x="90702" y="1838583"/>
            <a:ext cx="895350" cy="83175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E6E50374-0949-48FE-8C96-BD726F7459A5}"/>
              </a:ext>
            </a:extLst>
          </p:cNvPr>
          <p:cNvPicPr>
            <a:picLocks noChangeAspect="1"/>
          </p:cNvPicPr>
          <p:nvPr/>
        </p:nvPicPr>
        <p:blipFill>
          <a:blip r:embed="rId5"/>
          <a:stretch>
            <a:fillRect/>
          </a:stretch>
        </p:blipFill>
        <p:spPr>
          <a:xfrm>
            <a:off x="6262389" y="1068673"/>
            <a:ext cx="5708738" cy="3636677"/>
          </a:xfrm>
          <a:prstGeom prst="rect">
            <a:avLst/>
          </a:prstGeom>
        </p:spPr>
      </p:pic>
      <p:graphicFrame>
        <p:nvGraphicFramePr>
          <p:cNvPr id="10" name="Object 5">
            <a:extLst>
              <a:ext uri="{FF2B5EF4-FFF2-40B4-BE49-F238E27FC236}">
                <a16:creationId xmlns:a16="http://schemas.microsoft.com/office/drawing/2014/main" id="{605B90D6-F282-4278-9821-DE215C61AB10}"/>
              </a:ext>
            </a:extLst>
          </p:cNvPr>
          <p:cNvGraphicFramePr>
            <a:graphicFrameLocks noChangeAspect="1"/>
          </p:cNvGraphicFramePr>
          <p:nvPr>
            <p:extLst>
              <p:ext uri="{D42A27DB-BD31-4B8C-83A1-F6EECF244321}">
                <p14:modId xmlns:p14="http://schemas.microsoft.com/office/powerpoint/2010/main" val="2085211648"/>
              </p:ext>
            </p:extLst>
          </p:nvPr>
        </p:nvGraphicFramePr>
        <p:xfrm>
          <a:off x="5889336" y="3943005"/>
          <a:ext cx="3667568" cy="2459327"/>
        </p:xfrm>
        <a:graphic>
          <a:graphicData uri="http://schemas.openxmlformats.org/presentationml/2006/ole">
            <mc:AlternateContent xmlns:mc="http://schemas.openxmlformats.org/markup-compatibility/2006">
              <mc:Choice xmlns:v="urn:schemas-microsoft-com:vml" Requires="v">
                <p:oleObj spid="_x0000_s5152" name="Chart" r:id="rId6" imgW="5962638" imgH="4026003" progId="Excel.Chart.8">
                  <p:embed/>
                </p:oleObj>
              </mc:Choice>
              <mc:Fallback>
                <p:oleObj name="Chart" r:id="rId6" imgW="5962638" imgH="4026003" progId="Excel.Chart.8">
                  <p:embed/>
                  <p:pic>
                    <p:nvPicPr>
                      <p:cNvPr id="25605" name="Object 5">
                        <a:extLst>
                          <a:ext uri="{FF2B5EF4-FFF2-40B4-BE49-F238E27FC236}">
                            <a16:creationId xmlns:a16="http://schemas.microsoft.com/office/drawing/2014/main" id="{93DE09D0-5352-4FD1-AAE1-D45949A7BE64}"/>
                          </a:ext>
                        </a:extLst>
                      </p:cNvPr>
                      <p:cNvPicPr>
                        <a:picLocks noChangeAspect="1" noChangeArrowheads="1"/>
                      </p:cNvPicPr>
                      <p:nvPr/>
                    </p:nvPicPr>
                    <p:blipFill>
                      <a:blip r:embed="rId7"/>
                      <a:srcRect/>
                      <a:stretch>
                        <a:fillRect/>
                      </a:stretch>
                    </p:blipFill>
                    <p:spPr bwMode="auto">
                      <a:xfrm>
                        <a:off x="5889336" y="3943005"/>
                        <a:ext cx="3667568" cy="2459327"/>
                      </a:xfrm>
                      <a:prstGeom prst="rect">
                        <a:avLst/>
                      </a:prstGeom>
                      <a:noFill/>
                      <a:ln>
                        <a:noFill/>
                      </a:ln>
                      <a:effectLst/>
                    </p:spPr>
                  </p:pic>
                </p:oleObj>
              </mc:Fallback>
            </mc:AlternateContent>
          </a:graphicData>
        </a:graphic>
      </p:graphicFrame>
      <p:sp>
        <p:nvSpPr>
          <p:cNvPr id="15" name="Text Box 6">
            <a:extLst>
              <a:ext uri="{FF2B5EF4-FFF2-40B4-BE49-F238E27FC236}">
                <a16:creationId xmlns:a16="http://schemas.microsoft.com/office/drawing/2014/main" id="{B90B08A3-46D4-482C-AA0D-C34EE91450A8}"/>
              </a:ext>
            </a:extLst>
          </p:cNvPr>
          <p:cNvSpPr txBox="1">
            <a:spLocks noChangeArrowheads="1"/>
          </p:cNvSpPr>
          <p:nvPr/>
        </p:nvSpPr>
        <p:spPr bwMode="auto">
          <a:xfrm>
            <a:off x="6601617" y="1186779"/>
            <a:ext cx="40949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1600" b="1" dirty="0">
                <a:solidFill>
                  <a:schemeClr val="bg1"/>
                </a:solidFill>
              </a:rPr>
              <a:t>郊外大型店の広大な駐車場（新庄市）</a:t>
            </a:r>
          </a:p>
        </p:txBody>
      </p:sp>
      <p:sp>
        <p:nvSpPr>
          <p:cNvPr id="16" name="テキスト ボックス 15">
            <a:extLst>
              <a:ext uri="{FF2B5EF4-FFF2-40B4-BE49-F238E27FC236}">
                <a16:creationId xmlns:a16="http://schemas.microsoft.com/office/drawing/2014/main" id="{60176BC1-1398-4B3B-A01E-399BDB1FBA88}"/>
              </a:ext>
            </a:extLst>
          </p:cNvPr>
          <p:cNvSpPr txBox="1"/>
          <p:nvPr/>
        </p:nvSpPr>
        <p:spPr>
          <a:xfrm>
            <a:off x="1371600" y="1186779"/>
            <a:ext cx="2274601" cy="584775"/>
          </a:xfrm>
          <a:prstGeom prst="rect">
            <a:avLst/>
          </a:prstGeom>
          <a:noFill/>
        </p:spPr>
        <p:txBody>
          <a:bodyPr wrap="square" rtlCol="0">
            <a:spAutoFit/>
          </a:bodyPr>
          <a:lstStyle/>
          <a:p>
            <a:pPr algn="r"/>
            <a:r>
              <a:rPr kumimoji="1" lang="ja-JP" altLang="en-US" sz="1600" b="1" dirty="0"/>
              <a:t>高床住宅の雪下ろし</a:t>
            </a:r>
          </a:p>
          <a:p>
            <a:pPr algn="r"/>
            <a:r>
              <a:rPr kumimoji="1" lang="ja-JP" altLang="en-US" sz="1600" b="1" dirty="0"/>
              <a:t>（十日町市）</a:t>
            </a:r>
          </a:p>
        </p:txBody>
      </p:sp>
      <p:sp>
        <p:nvSpPr>
          <p:cNvPr id="17" name="テキスト ボックス 16">
            <a:extLst>
              <a:ext uri="{FF2B5EF4-FFF2-40B4-BE49-F238E27FC236}">
                <a16:creationId xmlns:a16="http://schemas.microsoft.com/office/drawing/2014/main" id="{CD9EDF26-FDAD-4260-9A78-0099E23D0D89}"/>
              </a:ext>
            </a:extLst>
          </p:cNvPr>
          <p:cNvSpPr txBox="1"/>
          <p:nvPr/>
        </p:nvSpPr>
        <p:spPr>
          <a:xfrm>
            <a:off x="3714926" y="3429000"/>
            <a:ext cx="1905617" cy="830997"/>
          </a:xfrm>
          <a:prstGeom prst="rect">
            <a:avLst/>
          </a:prstGeom>
          <a:noFill/>
        </p:spPr>
        <p:txBody>
          <a:bodyPr wrap="square" rtlCol="0">
            <a:spAutoFit/>
          </a:bodyPr>
          <a:lstStyle/>
          <a:p>
            <a:pPr algn="ctr"/>
            <a:r>
              <a:rPr kumimoji="1" lang="ja-JP" altLang="en-US" sz="1600" b="1" dirty="0"/>
              <a:t>屋根からの転落先の地面の状態</a:t>
            </a:r>
          </a:p>
          <a:p>
            <a:pPr algn="ctr"/>
            <a:r>
              <a:rPr kumimoji="1" lang="ja-JP" altLang="en-US" sz="1600" b="1" dirty="0"/>
              <a:t>（新庄市）</a:t>
            </a:r>
          </a:p>
        </p:txBody>
      </p:sp>
      <p:sp>
        <p:nvSpPr>
          <p:cNvPr id="18" name="テキスト ボックス 17">
            <a:extLst>
              <a:ext uri="{FF2B5EF4-FFF2-40B4-BE49-F238E27FC236}">
                <a16:creationId xmlns:a16="http://schemas.microsoft.com/office/drawing/2014/main" id="{D7707A80-E6C4-4427-B782-914177519FB8}"/>
              </a:ext>
            </a:extLst>
          </p:cNvPr>
          <p:cNvSpPr txBox="1"/>
          <p:nvPr/>
        </p:nvSpPr>
        <p:spPr>
          <a:xfrm>
            <a:off x="9559236" y="4941560"/>
            <a:ext cx="2274677" cy="830997"/>
          </a:xfrm>
          <a:prstGeom prst="rect">
            <a:avLst/>
          </a:prstGeom>
          <a:noFill/>
        </p:spPr>
        <p:txBody>
          <a:bodyPr wrap="square" rtlCol="0">
            <a:spAutoFit/>
          </a:bodyPr>
          <a:lstStyle/>
          <a:p>
            <a:r>
              <a:rPr kumimoji="1" lang="ja-JP" altLang="en-US" sz="1600" b="1" dirty="0"/>
              <a:t>旧市街地に住む高齢者世帯が利用する店</a:t>
            </a:r>
          </a:p>
          <a:p>
            <a:r>
              <a:rPr kumimoji="1" lang="ja-JP" altLang="en-US" sz="1600" b="1" dirty="0"/>
              <a:t>（新庄市）</a:t>
            </a:r>
          </a:p>
        </p:txBody>
      </p:sp>
      <p:sp>
        <p:nvSpPr>
          <p:cNvPr id="20" name="テキスト ボックス 19">
            <a:extLst>
              <a:ext uri="{FF2B5EF4-FFF2-40B4-BE49-F238E27FC236}">
                <a16:creationId xmlns:a16="http://schemas.microsoft.com/office/drawing/2014/main" id="{06E626E7-4711-4F43-A1E4-AB471207D8C5}"/>
              </a:ext>
            </a:extLst>
          </p:cNvPr>
          <p:cNvSpPr txBox="1"/>
          <p:nvPr/>
        </p:nvSpPr>
        <p:spPr>
          <a:xfrm>
            <a:off x="9623860" y="5864890"/>
            <a:ext cx="2145430" cy="369332"/>
          </a:xfrm>
          <a:prstGeom prst="rect">
            <a:avLst/>
          </a:prstGeom>
          <a:solidFill>
            <a:srgbClr val="0070C0"/>
          </a:solidFill>
        </p:spPr>
        <p:txBody>
          <a:bodyPr wrap="square" rtlCol="0">
            <a:spAutoFit/>
          </a:bodyPr>
          <a:lstStyle/>
          <a:p>
            <a:r>
              <a:rPr kumimoji="1" lang="ja-JP" altLang="en-US" dirty="0">
                <a:solidFill>
                  <a:schemeClr val="bg1"/>
                </a:solidFill>
              </a:rPr>
              <a:t>「ゆき」（</a:t>
            </a:r>
            <a:r>
              <a:rPr kumimoji="1" lang="en-US" altLang="ja-JP" dirty="0">
                <a:solidFill>
                  <a:schemeClr val="bg1"/>
                </a:solidFill>
              </a:rPr>
              <a:t>2004</a:t>
            </a:r>
            <a:r>
              <a:rPr kumimoji="1" lang="ja-JP" altLang="en-US" dirty="0">
                <a:solidFill>
                  <a:schemeClr val="bg1"/>
                </a:solidFill>
              </a:rPr>
              <a:t>）</a:t>
            </a:r>
          </a:p>
        </p:txBody>
      </p:sp>
      <p:sp>
        <p:nvSpPr>
          <p:cNvPr id="2" name="スライド番号プレースホルダー 1">
            <a:extLst>
              <a:ext uri="{FF2B5EF4-FFF2-40B4-BE49-F238E27FC236}">
                <a16:creationId xmlns:a16="http://schemas.microsoft.com/office/drawing/2014/main" id="{F32B08E5-2390-4674-882D-CB2BADCABD19}"/>
              </a:ext>
            </a:extLst>
          </p:cNvPr>
          <p:cNvSpPr>
            <a:spLocks noGrp="1"/>
          </p:cNvSpPr>
          <p:nvPr>
            <p:ph type="sldNum" sz="quarter" idx="12"/>
          </p:nvPr>
        </p:nvSpPr>
        <p:spPr/>
        <p:txBody>
          <a:bodyPr/>
          <a:lstStyle/>
          <a:p>
            <a:fld id="{7BFA35ED-C4EE-4947-88BD-F6555D2E7297}" type="slidenum">
              <a:rPr kumimoji="1" lang="ja-JP" altLang="en-US" smtClean="0"/>
              <a:t>12</a:t>
            </a:fld>
            <a:endParaRPr kumimoji="1" lang="ja-JP" altLang="en-US"/>
          </a:p>
        </p:txBody>
      </p:sp>
    </p:spTree>
    <p:extLst>
      <p:ext uri="{BB962C8B-B14F-4D97-AF65-F5344CB8AC3E}">
        <p14:creationId xmlns:p14="http://schemas.microsoft.com/office/powerpoint/2010/main" val="277078187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AAB75D7-A68F-44D1-976D-A3E1A655ED59}"/>
              </a:ext>
            </a:extLst>
          </p:cNvPr>
          <p:cNvPicPr>
            <a:picLocks noChangeAspect="1"/>
          </p:cNvPicPr>
          <p:nvPr/>
        </p:nvPicPr>
        <p:blipFill>
          <a:blip r:embed="rId3"/>
          <a:stretch>
            <a:fillRect/>
          </a:stretch>
        </p:blipFill>
        <p:spPr>
          <a:xfrm>
            <a:off x="411128" y="1520136"/>
            <a:ext cx="5408772" cy="4113433"/>
          </a:xfrm>
          <a:prstGeom prst="rect">
            <a:avLst/>
          </a:prstGeom>
        </p:spPr>
      </p:pic>
      <p:graphicFrame>
        <p:nvGraphicFramePr>
          <p:cNvPr id="7" name="グラフ 6">
            <a:extLst>
              <a:ext uri="{FF2B5EF4-FFF2-40B4-BE49-F238E27FC236}">
                <a16:creationId xmlns:a16="http://schemas.microsoft.com/office/drawing/2014/main" id="{ABC2C6EE-7028-4437-8840-FD7D76655DD1}"/>
              </a:ext>
            </a:extLst>
          </p:cNvPr>
          <p:cNvGraphicFramePr>
            <a:graphicFrameLocks/>
          </p:cNvGraphicFramePr>
          <p:nvPr>
            <p:extLst>
              <p:ext uri="{D42A27DB-BD31-4B8C-83A1-F6EECF244321}">
                <p14:modId xmlns:p14="http://schemas.microsoft.com/office/powerpoint/2010/main" val="811422832"/>
              </p:ext>
            </p:extLst>
          </p:nvPr>
        </p:nvGraphicFramePr>
        <p:xfrm>
          <a:off x="6010275" y="483899"/>
          <a:ext cx="5991224" cy="27674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Object 5">
            <a:extLst>
              <a:ext uri="{FF2B5EF4-FFF2-40B4-BE49-F238E27FC236}">
                <a16:creationId xmlns:a16="http://schemas.microsoft.com/office/drawing/2014/main" id="{B327AF26-28C9-47E8-A2E4-8C499FFB8E7C}"/>
              </a:ext>
            </a:extLst>
          </p:cNvPr>
          <p:cNvGraphicFramePr>
            <a:graphicFrameLocks noChangeAspect="1"/>
          </p:cNvGraphicFramePr>
          <p:nvPr>
            <p:extLst>
              <p:ext uri="{D42A27DB-BD31-4B8C-83A1-F6EECF244321}">
                <p14:modId xmlns:p14="http://schemas.microsoft.com/office/powerpoint/2010/main" val="733986659"/>
              </p:ext>
            </p:extLst>
          </p:nvPr>
        </p:nvGraphicFramePr>
        <p:xfrm>
          <a:off x="6452861" y="3594596"/>
          <a:ext cx="5419724" cy="2883550"/>
        </p:xfrm>
        <a:graphic>
          <a:graphicData uri="http://schemas.openxmlformats.org/presentationml/2006/ole">
            <mc:AlternateContent xmlns:mc="http://schemas.openxmlformats.org/markup-compatibility/2006">
              <mc:Choice xmlns:v="urn:schemas-microsoft-com:vml" Requires="v">
                <p:oleObj spid="_x0000_s6171" name="グラフ" r:id="rId5" imgW="7372310" imgH="3457494" progId="Excel.Chart.8">
                  <p:embed/>
                </p:oleObj>
              </mc:Choice>
              <mc:Fallback>
                <p:oleObj name="グラフ" r:id="rId5" imgW="7372310" imgH="3457494" progId="Excel.Chart.8">
                  <p:embed/>
                  <p:pic>
                    <p:nvPicPr>
                      <p:cNvPr id="24581" name="Object 5">
                        <a:extLst>
                          <a:ext uri="{FF2B5EF4-FFF2-40B4-BE49-F238E27FC236}">
                            <a16:creationId xmlns:a16="http://schemas.microsoft.com/office/drawing/2014/main" id="{6F670F45-280E-41B1-BE0E-3F2784DA5D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2861" y="3594596"/>
                        <a:ext cx="5419724" cy="2883550"/>
                      </a:xfrm>
                      <a:prstGeom prst="rect">
                        <a:avLst/>
                      </a:prstGeom>
                      <a:noFill/>
                      <a:ln>
                        <a:noFill/>
                      </a:ln>
                      <a:effectLst/>
                    </p:spPr>
                  </p:pic>
                </p:oleObj>
              </mc:Fallback>
            </mc:AlternateContent>
          </a:graphicData>
        </a:graphic>
      </p:graphicFrame>
      <p:sp>
        <p:nvSpPr>
          <p:cNvPr id="3" name="テキスト ボックス 2">
            <a:extLst>
              <a:ext uri="{FF2B5EF4-FFF2-40B4-BE49-F238E27FC236}">
                <a16:creationId xmlns:a16="http://schemas.microsoft.com/office/drawing/2014/main" id="{934246D5-10CB-4F95-8028-FD757DE72B6E}"/>
              </a:ext>
            </a:extLst>
          </p:cNvPr>
          <p:cNvSpPr txBox="1"/>
          <p:nvPr/>
        </p:nvSpPr>
        <p:spPr>
          <a:xfrm>
            <a:off x="390524" y="483899"/>
            <a:ext cx="8467725" cy="584775"/>
          </a:xfrm>
          <a:prstGeom prst="rect">
            <a:avLst/>
          </a:prstGeom>
          <a:noFill/>
        </p:spPr>
        <p:txBody>
          <a:bodyPr wrap="square" rtlCol="0">
            <a:spAutoFit/>
          </a:bodyPr>
          <a:lstStyle/>
          <a:p>
            <a:pPr marL="457200" indent="-457200">
              <a:buFont typeface="Wingdings" panose="05000000000000000000" pitchFamily="2" charset="2"/>
              <a:buChar char="ü"/>
            </a:pPr>
            <a:r>
              <a:rPr kumimoji="1" lang="ja-JP" altLang="en-US" sz="3200" dirty="0"/>
              <a:t>家族形態の変化に伴う雪問題</a:t>
            </a:r>
          </a:p>
        </p:txBody>
      </p:sp>
      <p:sp>
        <p:nvSpPr>
          <p:cNvPr id="10" name="テキスト ボックス 9">
            <a:extLst>
              <a:ext uri="{FF2B5EF4-FFF2-40B4-BE49-F238E27FC236}">
                <a16:creationId xmlns:a16="http://schemas.microsoft.com/office/drawing/2014/main" id="{DBFFE3EC-9C36-4BD5-B096-32EF4103B7BF}"/>
              </a:ext>
            </a:extLst>
          </p:cNvPr>
          <p:cNvSpPr txBox="1"/>
          <p:nvPr/>
        </p:nvSpPr>
        <p:spPr>
          <a:xfrm>
            <a:off x="7305675" y="3238299"/>
            <a:ext cx="4362450" cy="338554"/>
          </a:xfrm>
          <a:prstGeom prst="rect">
            <a:avLst/>
          </a:prstGeom>
          <a:noFill/>
        </p:spPr>
        <p:txBody>
          <a:bodyPr wrap="square" rtlCol="0">
            <a:spAutoFit/>
          </a:bodyPr>
          <a:lstStyle/>
          <a:p>
            <a:pPr algn="ctr"/>
            <a:r>
              <a:rPr kumimoji="1" lang="ja-JP" altLang="en-US" sz="1600" b="1" dirty="0"/>
              <a:t>人身雪害死者の年齢構成の推移</a:t>
            </a:r>
          </a:p>
        </p:txBody>
      </p:sp>
      <p:sp>
        <p:nvSpPr>
          <p:cNvPr id="12" name="テキスト ボックス 11">
            <a:extLst>
              <a:ext uri="{FF2B5EF4-FFF2-40B4-BE49-F238E27FC236}">
                <a16:creationId xmlns:a16="http://schemas.microsoft.com/office/drawing/2014/main" id="{2EB3B17A-22F2-4E06-8154-BD4443E9C134}"/>
              </a:ext>
            </a:extLst>
          </p:cNvPr>
          <p:cNvSpPr txBox="1"/>
          <p:nvPr/>
        </p:nvSpPr>
        <p:spPr>
          <a:xfrm>
            <a:off x="7305675" y="6113209"/>
            <a:ext cx="4362450" cy="338554"/>
          </a:xfrm>
          <a:prstGeom prst="rect">
            <a:avLst/>
          </a:prstGeom>
          <a:solidFill>
            <a:schemeClr val="bg1"/>
          </a:solidFill>
        </p:spPr>
        <p:txBody>
          <a:bodyPr wrap="square" rtlCol="0">
            <a:spAutoFit/>
          </a:bodyPr>
          <a:lstStyle/>
          <a:p>
            <a:pPr algn="ctr"/>
            <a:r>
              <a:rPr kumimoji="1" lang="ja-JP" altLang="en-US" sz="1600" b="1" dirty="0"/>
              <a:t>人身雪害被害者の年齢階層別死亡率</a:t>
            </a:r>
          </a:p>
        </p:txBody>
      </p:sp>
      <p:sp>
        <p:nvSpPr>
          <p:cNvPr id="13" name="テキスト ボックス 12">
            <a:extLst>
              <a:ext uri="{FF2B5EF4-FFF2-40B4-BE49-F238E27FC236}">
                <a16:creationId xmlns:a16="http://schemas.microsoft.com/office/drawing/2014/main" id="{E0B64DF8-2353-4416-B7B0-BC9D0A6FF390}"/>
              </a:ext>
            </a:extLst>
          </p:cNvPr>
          <p:cNvSpPr txBox="1"/>
          <p:nvPr/>
        </p:nvSpPr>
        <p:spPr>
          <a:xfrm>
            <a:off x="6829425" y="5808913"/>
            <a:ext cx="247650" cy="338554"/>
          </a:xfrm>
          <a:prstGeom prst="rect">
            <a:avLst/>
          </a:prstGeom>
          <a:noFill/>
        </p:spPr>
        <p:txBody>
          <a:bodyPr wrap="square" rtlCol="0">
            <a:spAutoFit/>
          </a:bodyPr>
          <a:lstStyle/>
          <a:p>
            <a:r>
              <a:rPr kumimoji="1" lang="ja-JP" altLang="en-US" sz="1600" dirty="0"/>
              <a:t>％</a:t>
            </a:r>
          </a:p>
        </p:txBody>
      </p:sp>
      <p:sp>
        <p:nvSpPr>
          <p:cNvPr id="14" name="テキスト ボックス 13">
            <a:extLst>
              <a:ext uri="{FF2B5EF4-FFF2-40B4-BE49-F238E27FC236}">
                <a16:creationId xmlns:a16="http://schemas.microsoft.com/office/drawing/2014/main" id="{8174792F-9CF4-4AD5-A020-2F08C56F4F76}"/>
              </a:ext>
            </a:extLst>
          </p:cNvPr>
          <p:cNvSpPr txBox="1"/>
          <p:nvPr/>
        </p:nvSpPr>
        <p:spPr>
          <a:xfrm>
            <a:off x="10067925" y="4876830"/>
            <a:ext cx="1438275" cy="338554"/>
          </a:xfrm>
          <a:prstGeom prst="rect">
            <a:avLst/>
          </a:prstGeom>
          <a:solidFill>
            <a:schemeClr val="bg1"/>
          </a:solidFill>
        </p:spPr>
        <p:txBody>
          <a:bodyPr wrap="square" rtlCol="0">
            <a:spAutoFit/>
          </a:bodyPr>
          <a:lstStyle/>
          <a:p>
            <a:r>
              <a:rPr kumimoji="1" lang="ja-JP" altLang="en-US" sz="1600" dirty="0"/>
              <a:t>平成</a:t>
            </a:r>
            <a:r>
              <a:rPr kumimoji="1" lang="en-US" altLang="ja-JP" sz="1600" dirty="0"/>
              <a:t>18</a:t>
            </a:r>
            <a:r>
              <a:rPr kumimoji="1" lang="ja-JP" altLang="en-US" sz="1600" dirty="0"/>
              <a:t>年豪雪</a:t>
            </a:r>
          </a:p>
        </p:txBody>
      </p:sp>
      <p:sp>
        <p:nvSpPr>
          <p:cNvPr id="15" name="テキスト ボックス 14">
            <a:extLst>
              <a:ext uri="{FF2B5EF4-FFF2-40B4-BE49-F238E27FC236}">
                <a16:creationId xmlns:a16="http://schemas.microsoft.com/office/drawing/2014/main" id="{EDF0FEA5-A615-42AE-91A2-84D6D226B77B}"/>
              </a:ext>
            </a:extLst>
          </p:cNvPr>
          <p:cNvSpPr txBox="1"/>
          <p:nvPr/>
        </p:nvSpPr>
        <p:spPr>
          <a:xfrm>
            <a:off x="375911" y="5608858"/>
            <a:ext cx="5848350" cy="400110"/>
          </a:xfrm>
          <a:prstGeom prst="rect">
            <a:avLst/>
          </a:prstGeom>
          <a:noFill/>
        </p:spPr>
        <p:txBody>
          <a:bodyPr wrap="square" rtlCol="0">
            <a:spAutoFit/>
          </a:bodyPr>
          <a:lstStyle/>
          <a:p>
            <a:r>
              <a:rPr kumimoji="1" lang="ja-JP" altLang="en-US" sz="2000" b="1" dirty="0"/>
              <a:t>雪国の高齢者を取り巻くセーフティネットの崩壊</a:t>
            </a:r>
          </a:p>
        </p:txBody>
      </p:sp>
      <p:sp>
        <p:nvSpPr>
          <p:cNvPr id="2" name="テキスト ボックス 1">
            <a:extLst>
              <a:ext uri="{FF2B5EF4-FFF2-40B4-BE49-F238E27FC236}">
                <a16:creationId xmlns:a16="http://schemas.microsoft.com/office/drawing/2014/main" id="{9B0DF421-C844-4BD8-A20B-4075F92765D5}"/>
              </a:ext>
            </a:extLst>
          </p:cNvPr>
          <p:cNvSpPr txBox="1"/>
          <p:nvPr/>
        </p:nvSpPr>
        <p:spPr>
          <a:xfrm>
            <a:off x="5831348" y="1411936"/>
            <a:ext cx="927578" cy="2031325"/>
          </a:xfrm>
          <a:prstGeom prst="rect">
            <a:avLst/>
          </a:prstGeom>
          <a:solidFill>
            <a:srgbClr val="0070C0"/>
          </a:solidFill>
        </p:spPr>
        <p:txBody>
          <a:bodyPr wrap="square" rtlCol="0">
            <a:spAutoFit/>
          </a:bodyPr>
          <a:lstStyle/>
          <a:p>
            <a:r>
              <a:rPr kumimoji="1" lang="ja-JP" altLang="en-US" dirty="0">
                <a:solidFill>
                  <a:schemeClr val="bg1"/>
                </a:solidFill>
              </a:rPr>
              <a:t>平成</a:t>
            </a:r>
            <a:r>
              <a:rPr kumimoji="1" lang="en-US" altLang="ja-JP" dirty="0">
                <a:solidFill>
                  <a:schemeClr val="bg1"/>
                </a:solidFill>
              </a:rPr>
              <a:t>18</a:t>
            </a:r>
            <a:r>
              <a:rPr kumimoji="1" lang="ja-JP" altLang="en-US" dirty="0">
                <a:solidFill>
                  <a:schemeClr val="bg1"/>
                </a:solidFill>
              </a:rPr>
              <a:t>年豪雪時の分析</a:t>
            </a:r>
          </a:p>
          <a:p>
            <a:r>
              <a:rPr kumimoji="1" lang="ja-JP" altLang="en-US" dirty="0">
                <a:solidFill>
                  <a:schemeClr val="bg1"/>
                </a:solidFill>
              </a:rPr>
              <a:t>（山形県＋秋田県）</a:t>
            </a:r>
          </a:p>
        </p:txBody>
      </p:sp>
      <p:sp>
        <p:nvSpPr>
          <p:cNvPr id="4" name="矢印: 右 3">
            <a:extLst>
              <a:ext uri="{FF2B5EF4-FFF2-40B4-BE49-F238E27FC236}">
                <a16:creationId xmlns:a16="http://schemas.microsoft.com/office/drawing/2014/main" id="{0502321A-BD16-4D82-AC32-90D1B8798C27}"/>
              </a:ext>
            </a:extLst>
          </p:cNvPr>
          <p:cNvSpPr/>
          <p:nvPr/>
        </p:nvSpPr>
        <p:spPr>
          <a:xfrm rot="20200150">
            <a:off x="6803700" y="2911023"/>
            <a:ext cx="337200" cy="237910"/>
          </a:xfrm>
          <a:prstGeom prst="rightArrow">
            <a:avLst/>
          </a:prstGeom>
          <a:ln/>
          <a:effectLst>
            <a:innerShdw blurRad="114300">
              <a:prstClr val="black"/>
            </a:inn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5" name="矢印: 右 4">
            <a:extLst>
              <a:ext uri="{FF2B5EF4-FFF2-40B4-BE49-F238E27FC236}">
                <a16:creationId xmlns:a16="http://schemas.microsoft.com/office/drawing/2014/main" id="{73D14CBB-7629-4F07-806B-17FAA16CFDCA}"/>
              </a:ext>
            </a:extLst>
          </p:cNvPr>
          <p:cNvSpPr/>
          <p:nvPr/>
        </p:nvSpPr>
        <p:spPr>
          <a:xfrm rot="2508322">
            <a:off x="6803700" y="3283714"/>
            <a:ext cx="337200" cy="237910"/>
          </a:xfrm>
          <a:prstGeom prst="rightArrow">
            <a:avLst/>
          </a:prstGeom>
          <a:ln/>
          <a:effectLst>
            <a:innerShdw blurRad="114300">
              <a:prstClr val="black"/>
            </a:inn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id="{4CFBE317-0969-4941-854A-C4BCEA4A8BF5}"/>
              </a:ext>
            </a:extLst>
          </p:cNvPr>
          <p:cNvSpPr>
            <a:spLocks noGrp="1"/>
          </p:cNvSpPr>
          <p:nvPr>
            <p:ph type="sldNum" sz="quarter" idx="12"/>
          </p:nvPr>
        </p:nvSpPr>
        <p:spPr/>
        <p:txBody>
          <a:bodyPr/>
          <a:lstStyle/>
          <a:p>
            <a:fld id="{7BFA35ED-C4EE-4947-88BD-F6555D2E7297}" type="slidenum">
              <a:rPr kumimoji="1" lang="ja-JP" altLang="en-US" smtClean="0"/>
              <a:t>13</a:t>
            </a:fld>
            <a:endParaRPr kumimoji="1" lang="ja-JP" altLang="en-US"/>
          </a:p>
        </p:txBody>
      </p:sp>
    </p:spTree>
    <p:extLst>
      <p:ext uri="{BB962C8B-B14F-4D97-AF65-F5344CB8AC3E}">
        <p14:creationId xmlns:p14="http://schemas.microsoft.com/office/powerpoint/2010/main" val="140398785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AD16707-5C0D-459B-ACCE-78AF93044BDD}"/>
              </a:ext>
            </a:extLst>
          </p:cNvPr>
          <p:cNvSpPr txBox="1"/>
          <p:nvPr/>
        </p:nvSpPr>
        <p:spPr>
          <a:xfrm>
            <a:off x="400049" y="321974"/>
            <a:ext cx="8467725" cy="584775"/>
          </a:xfrm>
          <a:prstGeom prst="rect">
            <a:avLst/>
          </a:prstGeom>
          <a:noFill/>
        </p:spPr>
        <p:txBody>
          <a:bodyPr wrap="square" rtlCol="0">
            <a:spAutoFit/>
          </a:bodyPr>
          <a:lstStyle/>
          <a:p>
            <a:pPr marL="457200" indent="-457200">
              <a:buFont typeface="Wingdings" panose="05000000000000000000" pitchFamily="2" charset="2"/>
              <a:buChar char="ü"/>
            </a:pPr>
            <a:r>
              <a:rPr kumimoji="1" lang="ja-JP" altLang="en-US" sz="3200" dirty="0"/>
              <a:t>「３つの弱者」としての高齢者問題</a:t>
            </a:r>
          </a:p>
        </p:txBody>
      </p:sp>
      <p:sp>
        <p:nvSpPr>
          <p:cNvPr id="4" name="テキスト ボックス 3">
            <a:extLst>
              <a:ext uri="{FF2B5EF4-FFF2-40B4-BE49-F238E27FC236}">
                <a16:creationId xmlns:a16="http://schemas.microsoft.com/office/drawing/2014/main" id="{109E1E18-94D4-44D4-A8AE-55C37B33A068}"/>
              </a:ext>
            </a:extLst>
          </p:cNvPr>
          <p:cNvSpPr txBox="1"/>
          <p:nvPr/>
        </p:nvSpPr>
        <p:spPr>
          <a:xfrm>
            <a:off x="155167" y="5562029"/>
            <a:ext cx="7334250" cy="769441"/>
          </a:xfrm>
          <a:prstGeom prst="rect">
            <a:avLst/>
          </a:prstGeom>
          <a:noFill/>
        </p:spPr>
        <p:txBody>
          <a:bodyPr wrap="square" rtlCol="0">
            <a:spAutoFit/>
          </a:bodyPr>
          <a:lstStyle/>
          <a:p>
            <a:pPr algn="ctr"/>
            <a:r>
              <a:rPr kumimoji="1" lang="ja-JP" altLang="en-US" sz="2400" dirty="0"/>
              <a:t>家族・居住空間の変化→問題が高齢者に集中</a:t>
            </a:r>
            <a:endParaRPr kumimoji="1" lang="ja-JP" altLang="en-US" dirty="0"/>
          </a:p>
          <a:p>
            <a:pPr algn="ctr"/>
            <a:r>
              <a:rPr kumimoji="1" lang="ja-JP" altLang="en-US" sz="2000" b="1" dirty="0">
                <a:solidFill>
                  <a:schemeClr val="tx2"/>
                </a:solidFill>
              </a:rPr>
              <a:t>「高齢者が家族の助けがなくても住み続けられる雪国」へ</a:t>
            </a:r>
          </a:p>
        </p:txBody>
      </p:sp>
      <p:graphicFrame>
        <p:nvGraphicFramePr>
          <p:cNvPr id="2" name="Object 3">
            <a:extLst>
              <a:ext uri="{FF2B5EF4-FFF2-40B4-BE49-F238E27FC236}">
                <a16:creationId xmlns:a16="http://schemas.microsoft.com/office/drawing/2014/main" id="{6BAE813B-FD20-44C5-B79E-C3E95C2645D7}"/>
              </a:ext>
            </a:extLst>
          </p:cNvPr>
          <p:cNvGraphicFramePr>
            <a:graphicFrameLocks noChangeAspect="1"/>
          </p:cNvGraphicFramePr>
          <p:nvPr>
            <p:extLst>
              <p:ext uri="{D42A27DB-BD31-4B8C-83A1-F6EECF244321}">
                <p14:modId xmlns:p14="http://schemas.microsoft.com/office/powerpoint/2010/main" val="2777374607"/>
              </p:ext>
            </p:extLst>
          </p:nvPr>
        </p:nvGraphicFramePr>
        <p:xfrm>
          <a:off x="323852" y="2774290"/>
          <a:ext cx="3324224" cy="2456783"/>
        </p:xfrm>
        <a:graphic>
          <a:graphicData uri="http://schemas.openxmlformats.org/presentationml/2006/ole">
            <mc:AlternateContent xmlns:mc="http://schemas.openxmlformats.org/markup-compatibility/2006">
              <mc:Choice xmlns:v="urn:schemas-microsoft-com:vml" Requires="v">
                <p:oleObj spid="_x0000_s7242" name="Worksheet" r:id="rId3" imgW="4864174" imgH="3593909" progId="Excel.Sheet.8">
                  <p:embed/>
                </p:oleObj>
              </mc:Choice>
              <mc:Fallback>
                <p:oleObj name="Worksheet" r:id="rId3" imgW="4864174" imgH="3593909" progId="Excel.Sheet.8">
                  <p:embed/>
                  <p:pic>
                    <p:nvPicPr>
                      <p:cNvPr id="2050" name="Object 3"/>
                      <p:cNvPicPr>
                        <a:picLocks noChangeAspect="1" noChangeArrowheads="1"/>
                      </p:cNvPicPr>
                      <p:nvPr/>
                    </p:nvPicPr>
                    <p:blipFill>
                      <a:blip r:embed="rId4"/>
                      <a:srcRect/>
                      <a:stretch>
                        <a:fillRect/>
                      </a:stretch>
                    </p:blipFill>
                    <p:spPr bwMode="auto">
                      <a:xfrm>
                        <a:off x="323852" y="2774290"/>
                        <a:ext cx="3324224" cy="2456783"/>
                      </a:xfrm>
                      <a:prstGeom prst="rect">
                        <a:avLst/>
                      </a:prstGeom>
                      <a:noFill/>
                      <a:ln>
                        <a:noFill/>
                      </a:ln>
                      <a:effectLst/>
                    </p:spPr>
                  </p:pic>
                </p:oleObj>
              </mc:Fallback>
            </mc:AlternateContent>
          </a:graphicData>
        </a:graphic>
      </p:graphicFrame>
      <p:graphicFrame>
        <p:nvGraphicFramePr>
          <p:cNvPr id="6" name="Object 5">
            <a:extLst>
              <a:ext uri="{FF2B5EF4-FFF2-40B4-BE49-F238E27FC236}">
                <a16:creationId xmlns:a16="http://schemas.microsoft.com/office/drawing/2014/main" id="{9617A842-C606-4AEB-BB46-AB3DB5F26D61}"/>
              </a:ext>
            </a:extLst>
          </p:cNvPr>
          <p:cNvGraphicFramePr>
            <a:graphicFrameLocks noChangeAspect="1"/>
          </p:cNvGraphicFramePr>
          <p:nvPr>
            <p:extLst>
              <p:ext uri="{D42A27DB-BD31-4B8C-83A1-F6EECF244321}">
                <p14:modId xmlns:p14="http://schemas.microsoft.com/office/powerpoint/2010/main" val="2492199153"/>
              </p:ext>
            </p:extLst>
          </p:nvPr>
        </p:nvGraphicFramePr>
        <p:xfrm>
          <a:off x="9036324" y="2715664"/>
          <a:ext cx="2614255" cy="3615805"/>
        </p:xfrm>
        <a:graphic>
          <a:graphicData uri="http://schemas.openxmlformats.org/presentationml/2006/ole">
            <mc:AlternateContent xmlns:mc="http://schemas.openxmlformats.org/markup-compatibility/2006">
              <mc:Choice xmlns:v="urn:schemas-microsoft-com:vml" Requires="v">
                <p:oleObj spid="_x0000_s7243" name="グラフ" r:id="rId5" imgW="4695713" imgH="6495898" progId="Excel.Chart.8">
                  <p:embed/>
                </p:oleObj>
              </mc:Choice>
              <mc:Fallback>
                <p:oleObj name="グラフ" r:id="rId5" imgW="4695713" imgH="6495898" progId="Excel.Chart.8">
                  <p:embed/>
                  <p:pic>
                    <p:nvPicPr>
                      <p:cNvPr id="24581" name="Object 5">
                        <a:extLst>
                          <a:ext uri="{FF2B5EF4-FFF2-40B4-BE49-F238E27FC236}">
                            <a16:creationId xmlns:a16="http://schemas.microsoft.com/office/drawing/2014/main" id="{B832563B-F579-438C-A2A4-A542FF3630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6324" y="2715664"/>
                        <a:ext cx="2614255" cy="3615805"/>
                      </a:xfrm>
                      <a:prstGeom prst="rect">
                        <a:avLst/>
                      </a:prstGeom>
                    </p:spPr>
                  </p:pic>
                </p:oleObj>
              </mc:Fallback>
            </mc:AlternateContent>
          </a:graphicData>
        </a:graphic>
      </p:graphicFrame>
      <p:graphicFrame>
        <p:nvGraphicFramePr>
          <p:cNvPr id="7" name="Object 5">
            <a:extLst>
              <a:ext uri="{FF2B5EF4-FFF2-40B4-BE49-F238E27FC236}">
                <a16:creationId xmlns:a16="http://schemas.microsoft.com/office/drawing/2014/main" id="{FD4BD791-BFEC-46E4-9FEA-B8DB17B33E8E}"/>
              </a:ext>
            </a:extLst>
          </p:cNvPr>
          <p:cNvGraphicFramePr>
            <a:graphicFrameLocks noChangeAspect="1"/>
          </p:cNvGraphicFramePr>
          <p:nvPr>
            <p:extLst>
              <p:ext uri="{D42A27DB-BD31-4B8C-83A1-F6EECF244321}">
                <p14:modId xmlns:p14="http://schemas.microsoft.com/office/powerpoint/2010/main" val="1904399346"/>
              </p:ext>
            </p:extLst>
          </p:nvPr>
        </p:nvGraphicFramePr>
        <p:xfrm>
          <a:off x="323851" y="1020407"/>
          <a:ext cx="3981450" cy="1714870"/>
        </p:xfrm>
        <a:graphic>
          <a:graphicData uri="http://schemas.openxmlformats.org/presentationml/2006/ole">
            <mc:AlternateContent xmlns:mc="http://schemas.openxmlformats.org/markup-compatibility/2006">
              <mc:Choice xmlns:v="urn:schemas-microsoft-com:vml" Requires="v">
                <p:oleObj spid="_x0000_s7244" name="グラフ" r:id="rId7" imgW="8200913" imgH="3609916" progId="Excel.Chart.8">
                  <p:embed/>
                </p:oleObj>
              </mc:Choice>
              <mc:Fallback>
                <p:oleObj name="グラフ" r:id="rId7" imgW="8200913" imgH="3609916" progId="Excel.Chart.8">
                  <p:embed/>
                  <p:pic>
                    <p:nvPicPr>
                      <p:cNvPr id="50181" name="Object 5">
                        <a:extLst>
                          <a:ext uri="{FF2B5EF4-FFF2-40B4-BE49-F238E27FC236}">
                            <a16:creationId xmlns:a16="http://schemas.microsoft.com/office/drawing/2014/main" id="{0CBEE6A3-9384-42B3-BB4E-5829066577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1" y="1020407"/>
                        <a:ext cx="3981450" cy="1714870"/>
                      </a:xfrm>
                      <a:prstGeom prst="rect">
                        <a:avLst/>
                      </a:prstGeom>
                      <a:noFill/>
                      <a:ln>
                        <a:noFill/>
                      </a:ln>
                      <a:effectLst/>
                    </p:spPr>
                  </p:pic>
                </p:oleObj>
              </mc:Fallback>
            </mc:AlternateContent>
          </a:graphicData>
        </a:graphic>
      </p:graphicFrame>
      <p:pic>
        <p:nvPicPr>
          <p:cNvPr id="8" name="図 7">
            <a:extLst>
              <a:ext uri="{FF2B5EF4-FFF2-40B4-BE49-F238E27FC236}">
                <a16:creationId xmlns:a16="http://schemas.microsoft.com/office/drawing/2014/main" id="{8142DF39-D1D6-42BB-98EA-EA9EDE56D28C}"/>
              </a:ext>
            </a:extLst>
          </p:cNvPr>
          <p:cNvPicPr>
            <a:picLocks noChangeAspect="1"/>
          </p:cNvPicPr>
          <p:nvPr/>
        </p:nvPicPr>
        <p:blipFill>
          <a:blip r:embed="rId9"/>
          <a:stretch>
            <a:fillRect/>
          </a:stretch>
        </p:blipFill>
        <p:spPr>
          <a:xfrm>
            <a:off x="4892757" y="1345642"/>
            <a:ext cx="2528888" cy="2031075"/>
          </a:xfrm>
          <a:prstGeom prst="rect">
            <a:avLst/>
          </a:prstGeom>
        </p:spPr>
      </p:pic>
      <p:pic>
        <p:nvPicPr>
          <p:cNvPr id="9" name="図 8">
            <a:extLst>
              <a:ext uri="{FF2B5EF4-FFF2-40B4-BE49-F238E27FC236}">
                <a16:creationId xmlns:a16="http://schemas.microsoft.com/office/drawing/2014/main" id="{01B7BCCB-B19B-4282-BD60-EAAAE67FC891}"/>
              </a:ext>
            </a:extLst>
          </p:cNvPr>
          <p:cNvPicPr>
            <a:picLocks noChangeAspect="1"/>
          </p:cNvPicPr>
          <p:nvPr/>
        </p:nvPicPr>
        <p:blipFill>
          <a:blip r:embed="rId10"/>
          <a:stretch>
            <a:fillRect/>
          </a:stretch>
        </p:blipFill>
        <p:spPr>
          <a:xfrm>
            <a:off x="4903881" y="3301386"/>
            <a:ext cx="2528888" cy="1368728"/>
          </a:xfrm>
          <a:prstGeom prst="rect">
            <a:avLst/>
          </a:prstGeom>
        </p:spPr>
      </p:pic>
      <p:pic>
        <p:nvPicPr>
          <p:cNvPr id="10" name="図 9">
            <a:extLst>
              <a:ext uri="{FF2B5EF4-FFF2-40B4-BE49-F238E27FC236}">
                <a16:creationId xmlns:a16="http://schemas.microsoft.com/office/drawing/2014/main" id="{07FD5751-6528-47A4-824E-9A6A38177848}"/>
              </a:ext>
            </a:extLst>
          </p:cNvPr>
          <p:cNvPicPr>
            <a:picLocks noChangeAspect="1"/>
          </p:cNvPicPr>
          <p:nvPr/>
        </p:nvPicPr>
        <p:blipFill>
          <a:blip r:embed="rId11"/>
          <a:stretch>
            <a:fillRect/>
          </a:stretch>
        </p:blipFill>
        <p:spPr>
          <a:xfrm>
            <a:off x="7545143" y="453909"/>
            <a:ext cx="4219823" cy="2080261"/>
          </a:xfrm>
          <a:prstGeom prst="rect">
            <a:avLst/>
          </a:prstGeom>
        </p:spPr>
      </p:pic>
      <p:sp>
        <p:nvSpPr>
          <p:cNvPr id="11" name="テキスト ボックス 10">
            <a:extLst>
              <a:ext uri="{FF2B5EF4-FFF2-40B4-BE49-F238E27FC236}">
                <a16:creationId xmlns:a16="http://schemas.microsoft.com/office/drawing/2014/main" id="{2858D6BE-BE3E-42FB-9978-11BE3C788D6F}"/>
              </a:ext>
            </a:extLst>
          </p:cNvPr>
          <p:cNvSpPr txBox="1"/>
          <p:nvPr/>
        </p:nvSpPr>
        <p:spPr>
          <a:xfrm>
            <a:off x="3495635" y="2931606"/>
            <a:ext cx="1029605" cy="707886"/>
          </a:xfrm>
          <a:prstGeom prst="rect">
            <a:avLst/>
          </a:prstGeom>
          <a:noFill/>
          <a:ln w="57150">
            <a:solidFill>
              <a:srgbClr val="7030A0"/>
            </a:solidFill>
          </a:ln>
        </p:spPr>
        <p:txBody>
          <a:bodyPr wrap="square" rtlCol="0">
            <a:spAutoFit/>
          </a:bodyPr>
          <a:lstStyle/>
          <a:p>
            <a:pPr algn="ctr"/>
            <a:r>
              <a:rPr kumimoji="1" lang="ja-JP" altLang="en-US" sz="2000" dirty="0"/>
              <a:t>雪処理弱者</a:t>
            </a:r>
          </a:p>
        </p:txBody>
      </p:sp>
      <p:sp>
        <p:nvSpPr>
          <p:cNvPr id="13" name="テキスト ボックス 12">
            <a:extLst>
              <a:ext uri="{FF2B5EF4-FFF2-40B4-BE49-F238E27FC236}">
                <a16:creationId xmlns:a16="http://schemas.microsoft.com/office/drawing/2014/main" id="{2EAAED73-67C4-48E8-A0F6-45CA55B469D1}"/>
              </a:ext>
            </a:extLst>
          </p:cNvPr>
          <p:cNvSpPr txBox="1"/>
          <p:nvPr/>
        </p:nvSpPr>
        <p:spPr>
          <a:xfrm>
            <a:off x="7747650" y="5036720"/>
            <a:ext cx="836327" cy="707886"/>
          </a:xfrm>
          <a:prstGeom prst="rect">
            <a:avLst/>
          </a:prstGeom>
          <a:noFill/>
          <a:ln w="57150">
            <a:solidFill>
              <a:srgbClr val="7030A0"/>
            </a:solidFill>
          </a:ln>
        </p:spPr>
        <p:txBody>
          <a:bodyPr wrap="square" rtlCol="0">
            <a:spAutoFit/>
          </a:bodyPr>
          <a:lstStyle/>
          <a:p>
            <a:pPr algn="ctr"/>
            <a:r>
              <a:rPr kumimoji="1" lang="ja-JP" altLang="en-US" sz="2000" dirty="0"/>
              <a:t>情報弱者</a:t>
            </a:r>
          </a:p>
        </p:txBody>
      </p:sp>
      <p:sp>
        <p:nvSpPr>
          <p:cNvPr id="15" name="テキスト ボックス 14">
            <a:extLst>
              <a:ext uri="{FF2B5EF4-FFF2-40B4-BE49-F238E27FC236}">
                <a16:creationId xmlns:a16="http://schemas.microsoft.com/office/drawing/2014/main" id="{22D815A1-D223-4C22-8551-A44A228D8AE2}"/>
              </a:ext>
            </a:extLst>
          </p:cNvPr>
          <p:cNvSpPr txBox="1"/>
          <p:nvPr/>
        </p:nvSpPr>
        <p:spPr>
          <a:xfrm>
            <a:off x="7716123" y="2442496"/>
            <a:ext cx="836328" cy="707886"/>
          </a:xfrm>
          <a:prstGeom prst="rect">
            <a:avLst/>
          </a:prstGeom>
          <a:noFill/>
          <a:ln w="57150">
            <a:solidFill>
              <a:srgbClr val="7030A0"/>
            </a:solidFill>
          </a:ln>
        </p:spPr>
        <p:txBody>
          <a:bodyPr wrap="square" rtlCol="0">
            <a:spAutoFit/>
          </a:bodyPr>
          <a:lstStyle/>
          <a:p>
            <a:pPr algn="ctr"/>
            <a:r>
              <a:rPr kumimoji="1" lang="ja-JP" altLang="en-US" sz="2000" dirty="0"/>
              <a:t>交通弱者</a:t>
            </a:r>
          </a:p>
        </p:txBody>
      </p:sp>
      <p:sp>
        <p:nvSpPr>
          <p:cNvPr id="16" name="テキスト ボックス 15">
            <a:extLst>
              <a:ext uri="{FF2B5EF4-FFF2-40B4-BE49-F238E27FC236}">
                <a16:creationId xmlns:a16="http://schemas.microsoft.com/office/drawing/2014/main" id="{FE6D864B-17A8-4282-9C10-B6845DA283BD}"/>
              </a:ext>
            </a:extLst>
          </p:cNvPr>
          <p:cNvSpPr txBox="1"/>
          <p:nvPr/>
        </p:nvSpPr>
        <p:spPr>
          <a:xfrm>
            <a:off x="4686236" y="4686130"/>
            <a:ext cx="2964177" cy="646331"/>
          </a:xfrm>
          <a:prstGeom prst="rect">
            <a:avLst/>
          </a:prstGeom>
          <a:noFill/>
        </p:spPr>
        <p:txBody>
          <a:bodyPr wrap="square" rtlCol="0">
            <a:spAutoFit/>
          </a:bodyPr>
          <a:lstStyle/>
          <a:p>
            <a:r>
              <a:rPr kumimoji="1" lang="ja-JP" altLang="en-US" dirty="0"/>
              <a:t>安心して冬を過ごせる環境の追究</a:t>
            </a:r>
          </a:p>
        </p:txBody>
      </p:sp>
      <p:sp>
        <p:nvSpPr>
          <p:cNvPr id="12" name="テキスト ボックス 11">
            <a:extLst>
              <a:ext uri="{FF2B5EF4-FFF2-40B4-BE49-F238E27FC236}">
                <a16:creationId xmlns:a16="http://schemas.microsoft.com/office/drawing/2014/main" id="{50587784-F36E-4C84-AD7B-FE00A6695701}"/>
              </a:ext>
            </a:extLst>
          </p:cNvPr>
          <p:cNvSpPr txBox="1"/>
          <p:nvPr/>
        </p:nvSpPr>
        <p:spPr>
          <a:xfrm>
            <a:off x="323851" y="5038809"/>
            <a:ext cx="3886810" cy="338554"/>
          </a:xfrm>
          <a:prstGeom prst="rect">
            <a:avLst/>
          </a:prstGeom>
          <a:noFill/>
        </p:spPr>
        <p:txBody>
          <a:bodyPr wrap="square" rtlCol="0">
            <a:spAutoFit/>
          </a:bodyPr>
          <a:lstStyle/>
          <a:p>
            <a:r>
              <a:rPr kumimoji="1" lang="ja-JP" altLang="en-US" sz="1600" b="1" dirty="0"/>
              <a:t>平成</a:t>
            </a:r>
            <a:r>
              <a:rPr kumimoji="1" lang="en-US" altLang="ja-JP" sz="1600" b="1" dirty="0"/>
              <a:t>18</a:t>
            </a:r>
            <a:r>
              <a:rPr kumimoji="1" lang="ja-JP" altLang="en-US" sz="1600" b="1" dirty="0"/>
              <a:t>年豪雪の死者中の高齢者の割合</a:t>
            </a:r>
          </a:p>
        </p:txBody>
      </p:sp>
      <p:sp>
        <p:nvSpPr>
          <p:cNvPr id="14" name="テキスト ボックス 13">
            <a:extLst>
              <a:ext uri="{FF2B5EF4-FFF2-40B4-BE49-F238E27FC236}">
                <a16:creationId xmlns:a16="http://schemas.microsoft.com/office/drawing/2014/main" id="{A55E04B5-A54C-4B28-A4AB-8066499E1DBB}"/>
              </a:ext>
            </a:extLst>
          </p:cNvPr>
          <p:cNvSpPr txBox="1"/>
          <p:nvPr/>
        </p:nvSpPr>
        <p:spPr>
          <a:xfrm>
            <a:off x="4262262" y="1080380"/>
            <a:ext cx="430887" cy="1808915"/>
          </a:xfrm>
          <a:prstGeom prst="rect">
            <a:avLst/>
          </a:prstGeom>
          <a:noFill/>
        </p:spPr>
        <p:txBody>
          <a:bodyPr vert="eaVert" wrap="square" rtlCol="0">
            <a:spAutoFit/>
          </a:bodyPr>
          <a:lstStyle/>
          <a:p>
            <a:r>
              <a:rPr kumimoji="1" lang="ja-JP" altLang="en-US" sz="1600" b="1" dirty="0"/>
              <a:t>高齢者世帯の状況</a:t>
            </a:r>
          </a:p>
        </p:txBody>
      </p:sp>
      <p:sp>
        <p:nvSpPr>
          <p:cNvPr id="17" name="テキスト ボックス 16">
            <a:extLst>
              <a:ext uri="{FF2B5EF4-FFF2-40B4-BE49-F238E27FC236}">
                <a16:creationId xmlns:a16="http://schemas.microsoft.com/office/drawing/2014/main" id="{672757A4-7623-412A-8FB1-7D9CA8E98E03}"/>
              </a:ext>
            </a:extLst>
          </p:cNvPr>
          <p:cNvSpPr txBox="1"/>
          <p:nvPr/>
        </p:nvSpPr>
        <p:spPr>
          <a:xfrm>
            <a:off x="8681215" y="2534170"/>
            <a:ext cx="430887" cy="3615805"/>
          </a:xfrm>
          <a:prstGeom prst="rect">
            <a:avLst/>
          </a:prstGeom>
          <a:noFill/>
        </p:spPr>
        <p:txBody>
          <a:bodyPr vert="eaVert" wrap="square" rtlCol="0">
            <a:spAutoFit/>
          </a:bodyPr>
          <a:lstStyle/>
          <a:p>
            <a:r>
              <a:rPr kumimoji="1" lang="ja-JP" altLang="en-US" sz="1600" b="1" dirty="0"/>
              <a:t>←冬期の外出減少　情報不足の現状↑</a:t>
            </a:r>
          </a:p>
        </p:txBody>
      </p:sp>
      <p:sp>
        <p:nvSpPr>
          <p:cNvPr id="18" name="スライド番号プレースホルダー 17">
            <a:extLst>
              <a:ext uri="{FF2B5EF4-FFF2-40B4-BE49-F238E27FC236}">
                <a16:creationId xmlns:a16="http://schemas.microsoft.com/office/drawing/2014/main" id="{B4449AF6-EA6E-4D67-9E5B-55C11769CE45}"/>
              </a:ext>
            </a:extLst>
          </p:cNvPr>
          <p:cNvSpPr>
            <a:spLocks noGrp="1"/>
          </p:cNvSpPr>
          <p:nvPr>
            <p:ph type="sldNum" sz="quarter" idx="12"/>
          </p:nvPr>
        </p:nvSpPr>
        <p:spPr/>
        <p:txBody>
          <a:bodyPr/>
          <a:lstStyle/>
          <a:p>
            <a:fld id="{7BFA35ED-C4EE-4947-88BD-F6555D2E7297}" type="slidenum">
              <a:rPr kumimoji="1" lang="ja-JP" altLang="en-US" smtClean="0"/>
              <a:t>14</a:t>
            </a:fld>
            <a:endParaRPr kumimoji="1" lang="ja-JP" altLang="en-US"/>
          </a:p>
        </p:txBody>
      </p:sp>
    </p:spTree>
    <p:extLst>
      <p:ext uri="{BB962C8B-B14F-4D97-AF65-F5344CB8AC3E}">
        <p14:creationId xmlns:p14="http://schemas.microsoft.com/office/powerpoint/2010/main" val="260813589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グラフ 30">
            <a:extLst>
              <a:ext uri="{FF2B5EF4-FFF2-40B4-BE49-F238E27FC236}">
                <a16:creationId xmlns:a16="http://schemas.microsoft.com/office/drawing/2014/main" id="{6E4C409C-ADE9-4ACD-97AC-C7ABE68C32A7}"/>
              </a:ext>
            </a:extLst>
          </p:cNvPr>
          <p:cNvGraphicFramePr>
            <a:graphicFrameLocks/>
          </p:cNvGraphicFramePr>
          <p:nvPr>
            <p:extLst>
              <p:ext uri="{D42A27DB-BD31-4B8C-83A1-F6EECF244321}">
                <p14:modId xmlns:p14="http://schemas.microsoft.com/office/powerpoint/2010/main" val="765951241"/>
              </p:ext>
            </p:extLst>
          </p:nvPr>
        </p:nvGraphicFramePr>
        <p:xfrm>
          <a:off x="335280" y="3099409"/>
          <a:ext cx="3990004" cy="2061149"/>
        </p:xfrm>
        <a:graphic>
          <a:graphicData uri="http://schemas.openxmlformats.org/drawingml/2006/chart">
            <c:chart xmlns:c="http://schemas.openxmlformats.org/drawingml/2006/chart" xmlns:r="http://schemas.openxmlformats.org/officeDocument/2006/relationships" r:id="rId2"/>
          </a:graphicData>
        </a:graphic>
      </p:graphicFrame>
      <p:sp>
        <p:nvSpPr>
          <p:cNvPr id="14" name="ストライプ矢印 13"/>
          <p:cNvSpPr/>
          <p:nvPr/>
        </p:nvSpPr>
        <p:spPr>
          <a:xfrm rot="19753745">
            <a:off x="2638057" y="3093072"/>
            <a:ext cx="9939033" cy="703533"/>
          </a:xfrm>
          <a:prstGeom prst="stripedRightArrow">
            <a:avLst>
              <a:gd name="adj1" fmla="val 53793"/>
              <a:gd name="adj2" fmla="val 41856"/>
            </a:avLst>
          </a:prstGeom>
          <a:solidFill>
            <a:srgbClr val="D0C9E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srgbClr val="FFFFFF"/>
              </a:solidFill>
              <a:latin typeface="ＭＳ Ｐゴシック"/>
              <a:ea typeface="ＭＳ Ｐゴシック"/>
            </a:endParaRPr>
          </a:p>
        </p:txBody>
      </p:sp>
      <p:sp>
        <p:nvSpPr>
          <p:cNvPr id="3" name="角丸四角形 2"/>
          <p:cNvSpPr/>
          <p:nvPr/>
        </p:nvSpPr>
        <p:spPr>
          <a:xfrm>
            <a:off x="3283092" y="5010833"/>
            <a:ext cx="2199589" cy="1214428"/>
          </a:xfrm>
          <a:prstGeom prst="roundRect">
            <a:avLst/>
          </a:prstGeom>
          <a:solidFill>
            <a:srgbClr val="DCDCE8">
              <a:alpha val="50196"/>
            </a:srgb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solidFill>
                <a:srgbClr val="FFFFFF"/>
              </a:solidFill>
              <a:latin typeface="ＭＳ Ｐゴシック"/>
              <a:ea typeface="ＭＳ Ｐゴシック"/>
            </a:endParaRPr>
          </a:p>
        </p:txBody>
      </p:sp>
      <p:sp>
        <p:nvSpPr>
          <p:cNvPr id="5" name="角丸四角形 4"/>
          <p:cNvSpPr/>
          <p:nvPr/>
        </p:nvSpPr>
        <p:spPr>
          <a:xfrm>
            <a:off x="4235551" y="3968550"/>
            <a:ext cx="2571768" cy="1643056"/>
          </a:xfrm>
          <a:prstGeom prst="roundRect">
            <a:avLst/>
          </a:prstGeom>
          <a:solidFill>
            <a:srgbClr val="CCCCFF">
              <a:alpha val="50196"/>
            </a:srgb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dirty="0">
              <a:solidFill>
                <a:srgbClr val="FFFFFF"/>
              </a:solidFill>
              <a:latin typeface="ＭＳ Ｐゴシック"/>
              <a:ea typeface="ＭＳ Ｐゴシック"/>
            </a:endParaRPr>
          </a:p>
        </p:txBody>
      </p:sp>
      <p:sp>
        <p:nvSpPr>
          <p:cNvPr id="6" name="角丸四角形 5"/>
          <p:cNvSpPr/>
          <p:nvPr/>
        </p:nvSpPr>
        <p:spPr>
          <a:xfrm>
            <a:off x="5449948" y="2540450"/>
            <a:ext cx="3214710" cy="1969220"/>
          </a:xfrm>
          <a:prstGeom prst="roundRect">
            <a:avLst/>
          </a:prstGeom>
          <a:solidFill>
            <a:srgbClr val="9C9CDF">
              <a:alpha val="50196"/>
            </a:srgb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solidFill>
                <a:srgbClr val="FFFFFF"/>
              </a:solidFill>
              <a:latin typeface="ＭＳ Ｐゴシック"/>
              <a:ea typeface="ＭＳ Ｐゴシック"/>
            </a:endParaRPr>
          </a:p>
        </p:txBody>
      </p:sp>
      <p:sp>
        <p:nvSpPr>
          <p:cNvPr id="7" name="角丸四角形 6"/>
          <p:cNvSpPr/>
          <p:nvPr/>
        </p:nvSpPr>
        <p:spPr>
          <a:xfrm>
            <a:off x="7881962" y="831554"/>
            <a:ext cx="3857627" cy="2786082"/>
          </a:xfrm>
          <a:prstGeom prst="roundRect">
            <a:avLst/>
          </a:prstGeom>
          <a:solidFill>
            <a:srgbClr val="6B6BCF">
              <a:alpha val="50196"/>
            </a:srgb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solidFill>
                <a:srgbClr val="FFFFFF"/>
              </a:solidFill>
              <a:latin typeface="ＭＳ Ｐゴシック"/>
              <a:ea typeface="ＭＳ Ｐゴシック"/>
            </a:endParaRPr>
          </a:p>
        </p:txBody>
      </p:sp>
      <p:sp>
        <p:nvSpPr>
          <p:cNvPr id="8" name="テキスト ボックス 7"/>
          <p:cNvSpPr txBox="1"/>
          <p:nvPr/>
        </p:nvSpPr>
        <p:spPr>
          <a:xfrm>
            <a:off x="4404307" y="4211975"/>
            <a:ext cx="2428892" cy="1200329"/>
          </a:xfrm>
          <a:prstGeom prst="rect">
            <a:avLst/>
          </a:prstGeom>
          <a:noFill/>
        </p:spPr>
        <p:txBody>
          <a:bodyPr wrap="square" rtlCol="0">
            <a:spAutoFit/>
          </a:bodyPr>
          <a:lstStyle/>
          <a:p>
            <a:pPr fontAlgn="base">
              <a:spcBef>
                <a:spcPct val="0"/>
              </a:spcBef>
              <a:spcAft>
                <a:spcPct val="0"/>
              </a:spcAft>
            </a:pPr>
            <a:r>
              <a:rPr lang="ja-JP" altLang="en-US" dirty="0">
                <a:solidFill>
                  <a:srgbClr val="000000"/>
                </a:solidFill>
                <a:latin typeface="Times" charset="0"/>
                <a:ea typeface="Osaka" charset="-128"/>
              </a:rPr>
              <a:t>多様な組織による除雪ボランティア活動</a:t>
            </a:r>
          </a:p>
          <a:p>
            <a:pPr fontAlgn="base">
              <a:spcBef>
                <a:spcPct val="0"/>
              </a:spcBef>
              <a:spcAft>
                <a:spcPct val="0"/>
              </a:spcAft>
            </a:pPr>
            <a:r>
              <a:rPr lang="en-US" altLang="ja-JP" dirty="0">
                <a:solidFill>
                  <a:srgbClr val="000000"/>
                </a:solidFill>
                <a:latin typeface="Times" charset="0"/>
                <a:ea typeface="Osaka" charset="-128"/>
              </a:rPr>
              <a:t>(</a:t>
            </a:r>
            <a:r>
              <a:rPr lang="ja-JP" altLang="en-US" dirty="0">
                <a:solidFill>
                  <a:srgbClr val="0070C0"/>
                </a:solidFill>
                <a:latin typeface="Times" charset="0"/>
                <a:ea typeface="Osaka" charset="-128"/>
              </a:rPr>
              <a:t>自治会、青年組織、企業、福祉団体等</a:t>
            </a:r>
            <a:r>
              <a:rPr lang="en-US" altLang="ja-JP" dirty="0">
                <a:solidFill>
                  <a:srgbClr val="000000"/>
                </a:solidFill>
                <a:latin typeface="Times" charset="0"/>
                <a:ea typeface="Osaka" charset="-128"/>
              </a:rPr>
              <a:t>)</a:t>
            </a:r>
          </a:p>
        </p:txBody>
      </p:sp>
      <p:sp>
        <p:nvSpPr>
          <p:cNvPr id="9" name="テキスト ボックス 8"/>
          <p:cNvSpPr txBox="1"/>
          <p:nvPr/>
        </p:nvSpPr>
        <p:spPr>
          <a:xfrm>
            <a:off x="5656677" y="2808171"/>
            <a:ext cx="2928958" cy="1477328"/>
          </a:xfrm>
          <a:prstGeom prst="rect">
            <a:avLst/>
          </a:prstGeom>
          <a:noFill/>
        </p:spPr>
        <p:txBody>
          <a:bodyPr wrap="square" rtlCol="0">
            <a:spAutoFit/>
          </a:bodyPr>
          <a:lstStyle/>
          <a:p>
            <a:pPr fontAlgn="base">
              <a:spcBef>
                <a:spcPct val="0"/>
              </a:spcBef>
              <a:spcAft>
                <a:spcPct val="0"/>
              </a:spcAft>
            </a:pPr>
            <a:r>
              <a:rPr lang="ja-JP" altLang="en-US" dirty="0">
                <a:solidFill>
                  <a:srgbClr val="000000"/>
                </a:solidFill>
                <a:latin typeface="Times" charset="0"/>
                <a:ea typeface="Osaka" charset="-128"/>
              </a:rPr>
              <a:t>多様な主体や他地域とのネットワークを活用した除雪ボランティア活動</a:t>
            </a:r>
          </a:p>
          <a:p>
            <a:pPr fontAlgn="base">
              <a:spcBef>
                <a:spcPct val="0"/>
              </a:spcBef>
              <a:spcAft>
                <a:spcPct val="0"/>
              </a:spcAft>
            </a:pPr>
            <a:r>
              <a:rPr lang="en-US" altLang="ja-JP" dirty="0">
                <a:solidFill>
                  <a:srgbClr val="000000"/>
                </a:solidFill>
                <a:latin typeface="Times" charset="0"/>
                <a:ea typeface="Osaka" charset="-128"/>
              </a:rPr>
              <a:t>(</a:t>
            </a:r>
            <a:r>
              <a:rPr lang="ja-JP" altLang="en-US" dirty="0">
                <a:solidFill>
                  <a:srgbClr val="0070C0"/>
                </a:solidFill>
                <a:latin typeface="Times" charset="0"/>
                <a:ea typeface="Osaka" charset="-128"/>
              </a:rPr>
              <a:t>スノーバスターズ、ハートネットふくしま</a:t>
            </a:r>
            <a:r>
              <a:rPr lang="en-US" altLang="ja-JP" dirty="0">
                <a:solidFill>
                  <a:srgbClr val="000000"/>
                </a:solidFill>
                <a:latin typeface="Times" charset="0"/>
                <a:ea typeface="Osaka" charset="-128"/>
              </a:rPr>
              <a:t>)</a:t>
            </a:r>
            <a:endParaRPr lang="ja-JP" altLang="en-US" dirty="0">
              <a:solidFill>
                <a:srgbClr val="000000"/>
              </a:solidFill>
              <a:latin typeface="Times" charset="0"/>
              <a:ea typeface="Osaka" charset="-128"/>
            </a:endParaRPr>
          </a:p>
        </p:txBody>
      </p:sp>
      <p:sp>
        <p:nvSpPr>
          <p:cNvPr id="10" name="テキスト ボックス 9"/>
          <p:cNvSpPr txBox="1"/>
          <p:nvPr/>
        </p:nvSpPr>
        <p:spPr>
          <a:xfrm>
            <a:off x="8179091" y="1165854"/>
            <a:ext cx="3500462" cy="1477328"/>
          </a:xfrm>
          <a:prstGeom prst="rect">
            <a:avLst/>
          </a:prstGeom>
          <a:noFill/>
        </p:spPr>
        <p:txBody>
          <a:bodyPr wrap="square" rtlCol="0">
            <a:spAutoFit/>
          </a:bodyPr>
          <a:lstStyle/>
          <a:p>
            <a:pPr fontAlgn="base">
              <a:spcBef>
                <a:spcPct val="0"/>
              </a:spcBef>
              <a:spcAft>
                <a:spcPct val="0"/>
              </a:spcAft>
            </a:pPr>
            <a:r>
              <a:rPr lang="ja-JP" altLang="en-US" dirty="0">
                <a:solidFill>
                  <a:srgbClr val="000000"/>
                </a:solidFill>
                <a:latin typeface="Times" charset="0"/>
                <a:ea typeface="Osaka" charset="-128"/>
              </a:rPr>
              <a:t>除雪スキルの認定によって、災害ボランティアの意思を持つ個人をも取り込み、地域や組織を超えて行政・組織・個人をつなぐ中間支援活動の展開</a:t>
            </a:r>
          </a:p>
        </p:txBody>
      </p:sp>
      <p:sp>
        <p:nvSpPr>
          <p:cNvPr id="11" name="テキスト ボックス 10"/>
          <p:cNvSpPr txBox="1"/>
          <p:nvPr/>
        </p:nvSpPr>
        <p:spPr>
          <a:xfrm>
            <a:off x="8637394" y="2786059"/>
            <a:ext cx="2840230" cy="646331"/>
          </a:xfrm>
          <a:prstGeom prst="rect">
            <a:avLst/>
          </a:prstGeom>
          <a:noFill/>
        </p:spPr>
        <p:txBody>
          <a:bodyPr wrap="square" rtlCol="0">
            <a:spAutoFit/>
          </a:bodyPr>
          <a:lstStyle/>
          <a:p>
            <a:pPr algn="ctr" fontAlgn="base">
              <a:spcBef>
                <a:spcPct val="0"/>
              </a:spcBef>
              <a:spcAft>
                <a:spcPct val="0"/>
              </a:spcAft>
            </a:pPr>
            <a:r>
              <a:rPr lang="en-US" altLang="ja-JP" dirty="0">
                <a:solidFill>
                  <a:srgbClr val="000000"/>
                </a:solidFill>
                <a:latin typeface="Times" charset="0"/>
                <a:ea typeface="Osaka" charset="-128"/>
              </a:rPr>
              <a:t>(</a:t>
            </a:r>
            <a:r>
              <a:rPr lang="ja-JP" altLang="en-US" dirty="0">
                <a:solidFill>
                  <a:srgbClr val="0070C0"/>
                </a:solidFill>
                <a:latin typeface="Times" charset="0"/>
                <a:ea typeface="Osaka" charset="-128"/>
              </a:rPr>
              <a:t>中越防災フロンティア／越後雪かき道場</a:t>
            </a:r>
            <a:r>
              <a:rPr lang="en-US" altLang="ja-JP" dirty="0">
                <a:solidFill>
                  <a:srgbClr val="000000"/>
                </a:solidFill>
                <a:latin typeface="Times" charset="0"/>
                <a:ea typeface="Osaka" charset="-128"/>
              </a:rPr>
              <a:t>)</a:t>
            </a:r>
            <a:endParaRPr lang="ja-JP" altLang="en-US" dirty="0">
              <a:solidFill>
                <a:srgbClr val="000000"/>
              </a:solidFill>
              <a:latin typeface="Times" charset="0"/>
              <a:ea typeface="Osaka" charset="-128"/>
            </a:endParaRPr>
          </a:p>
        </p:txBody>
      </p:sp>
      <p:sp>
        <p:nvSpPr>
          <p:cNvPr id="12" name="角丸四角形 11"/>
          <p:cNvSpPr/>
          <p:nvPr/>
        </p:nvSpPr>
        <p:spPr>
          <a:xfrm>
            <a:off x="5035807" y="1197787"/>
            <a:ext cx="2571768" cy="928694"/>
          </a:xfrm>
          <a:prstGeom prst="roundRect">
            <a:avLst/>
          </a:prstGeom>
          <a:solidFill>
            <a:srgbClr val="00B0F0">
              <a:alpha val="50196"/>
            </a:srgb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solidFill>
                <a:srgbClr val="FFFFFF"/>
              </a:solidFill>
              <a:latin typeface="ＭＳ Ｐゴシック"/>
              <a:ea typeface="ＭＳ Ｐゴシック"/>
            </a:endParaRPr>
          </a:p>
        </p:txBody>
      </p:sp>
      <p:sp>
        <p:nvSpPr>
          <p:cNvPr id="13" name="テキスト ボックス 12"/>
          <p:cNvSpPr txBox="1"/>
          <p:nvPr/>
        </p:nvSpPr>
        <p:spPr>
          <a:xfrm>
            <a:off x="5126254" y="1248014"/>
            <a:ext cx="2500330" cy="830997"/>
          </a:xfrm>
          <a:prstGeom prst="rect">
            <a:avLst/>
          </a:prstGeom>
          <a:noFill/>
        </p:spPr>
        <p:txBody>
          <a:bodyPr wrap="square" rtlCol="0">
            <a:spAutoFit/>
          </a:bodyPr>
          <a:lstStyle/>
          <a:p>
            <a:pPr fontAlgn="base">
              <a:spcBef>
                <a:spcPct val="0"/>
              </a:spcBef>
              <a:spcAft>
                <a:spcPct val="0"/>
              </a:spcAft>
            </a:pPr>
            <a:r>
              <a:rPr lang="ja-JP" altLang="en-US" sz="1600" b="1" dirty="0">
                <a:solidFill>
                  <a:srgbClr val="000000"/>
                </a:solidFill>
                <a:latin typeface="Times" charset="0"/>
                <a:ea typeface="Osaka" charset="-128"/>
              </a:rPr>
              <a:t>行政が呼びかけるボランティア</a:t>
            </a:r>
            <a:r>
              <a:rPr lang="en-US" altLang="ja-JP" sz="1600" b="1" dirty="0">
                <a:solidFill>
                  <a:srgbClr val="000000"/>
                </a:solidFill>
                <a:latin typeface="Times" charset="0"/>
                <a:ea typeface="Osaka" charset="-128"/>
              </a:rPr>
              <a:t>(</a:t>
            </a:r>
            <a:r>
              <a:rPr lang="ja-JP" altLang="en-US" sz="1600" b="1" dirty="0">
                <a:solidFill>
                  <a:srgbClr val="0070C0"/>
                </a:solidFill>
                <a:latin typeface="Times" charset="0"/>
                <a:ea typeface="Osaka" charset="-128"/>
              </a:rPr>
              <a:t>新潟県除雪ボランティアスコップなど</a:t>
            </a:r>
            <a:r>
              <a:rPr lang="en-US" altLang="ja-JP" sz="1600" b="1" dirty="0">
                <a:solidFill>
                  <a:srgbClr val="000000"/>
                </a:solidFill>
                <a:latin typeface="Times" charset="0"/>
                <a:ea typeface="Osaka" charset="-128"/>
              </a:rPr>
              <a:t>)</a:t>
            </a:r>
          </a:p>
        </p:txBody>
      </p:sp>
      <p:sp>
        <p:nvSpPr>
          <p:cNvPr id="15" name="テキスト ボックス 14"/>
          <p:cNvSpPr txBox="1"/>
          <p:nvPr/>
        </p:nvSpPr>
        <p:spPr>
          <a:xfrm>
            <a:off x="5625771" y="5696676"/>
            <a:ext cx="1643074" cy="461665"/>
          </a:xfrm>
          <a:prstGeom prst="rect">
            <a:avLst/>
          </a:prstGeom>
          <a:noFill/>
        </p:spPr>
        <p:txBody>
          <a:bodyPr wrap="square" rtlCol="0">
            <a:spAutoFit/>
          </a:bodyPr>
          <a:lstStyle/>
          <a:p>
            <a:pPr fontAlgn="base">
              <a:spcBef>
                <a:spcPct val="0"/>
              </a:spcBef>
              <a:spcAft>
                <a:spcPct val="0"/>
              </a:spcAft>
            </a:pPr>
            <a:r>
              <a:rPr lang="ja-JP" altLang="en-US" sz="2400" dirty="0">
                <a:solidFill>
                  <a:srgbClr val="C00000"/>
                </a:solidFill>
                <a:latin typeface="Times" charset="0"/>
                <a:ea typeface="Osaka" charset="-128"/>
              </a:rPr>
              <a:t>第１世代</a:t>
            </a:r>
          </a:p>
        </p:txBody>
      </p:sp>
      <p:sp>
        <p:nvSpPr>
          <p:cNvPr id="16" name="テキスト ボックス 15"/>
          <p:cNvSpPr txBox="1"/>
          <p:nvPr/>
        </p:nvSpPr>
        <p:spPr>
          <a:xfrm>
            <a:off x="7086588" y="4604730"/>
            <a:ext cx="1643074" cy="461665"/>
          </a:xfrm>
          <a:prstGeom prst="rect">
            <a:avLst/>
          </a:prstGeom>
          <a:noFill/>
        </p:spPr>
        <p:txBody>
          <a:bodyPr wrap="square" rtlCol="0">
            <a:spAutoFit/>
          </a:bodyPr>
          <a:lstStyle/>
          <a:p>
            <a:pPr fontAlgn="base">
              <a:spcBef>
                <a:spcPct val="0"/>
              </a:spcBef>
              <a:spcAft>
                <a:spcPct val="0"/>
              </a:spcAft>
            </a:pPr>
            <a:r>
              <a:rPr lang="ja-JP" altLang="en-US" sz="2400" dirty="0">
                <a:solidFill>
                  <a:srgbClr val="C00000"/>
                </a:solidFill>
                <a:latin typeface="Times" charset="0"/>
                <a:ea typeface="Osaka" charset="-128"/>
              </a:rPr>
              <a:t>第２世代</a:t>
            </a:r>
          </a:p>
        </p:txBody>
      </p:sp>
      <p:sp>
        <p:nvSpPr>
          <p:cNvPr id="17" name="テキスト ボックス 16"/>
          <p:cNvSpPr txBox="1"/>
          <p:nvPr/>
        </p:nvSpPr>
        <p:spPr>
          <a:xfrm>
            <a:off x="9235972" y="3721103"/>
            <a:ext cx="1643074" cy="461665"/>
          </a:xfrm>
          <a:prstGeom prst="rect">
            <a:avLst/>
          </a:prstGeom>
          <a:noFill/>
        </p:spPr>
        <p:txBody>
          <a:bodyPr wrap="square" rtlCol="0">
            <a:spAutoFit/>
          </a:bodyPr>
          <a:lstStyle/>
          <a:p>
            <a:pPr fontAlgn="base">
              <a:spcBef>
                <a:spcPct val="0"/>
              </a:spcBef>
              <a:spcAft>
                <a:spcPct val="0"/>
              </a:spcAft>
            </a:pPr>
            <a:r>
              <a:rPr lang="ja-JP" altLang="en-US" sz="2400" dirty="0">
                <a:solidFill>
                  <a:srgbClr val="C00000"/>
                </a:solidFill>
                <a:latin typeface="Times" charset="0"/>
                <a:ea typeface="Osaka" charset="-128"/>
              </a:rPr>
              <a:t>第３世代</a:t>
            </a:r>
          </a:p>
        </p:txBody>
      </p:sp>
      <p:sp>
        <p:nvSpPr>
          <p:cNvPr id="18" name="左右矢印 17"/>
          <p:cNvSpPr/>
          <p:nvPr/>
        </p:nvSpPr>
        <p:spPr>
          <a:xfrm>
            <a:off x="7368530" y="1692809"/>
            <a:ext cx="857256" cy="357190"/>
          </a:xfrm>
          <a:prstGeom prst="leftRightArrow">
            <a:avLst/>
          </a:prstGeom>
          <a:solidFill>
            <a:srgbClr val="DCD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srgbClr val="FFFFFF"/>
              </a:solidFill>
              <a:latin typeface="ＭＳ Ｐゴシック"/>
              <a:ea typeface="ＭＳ Ｐゴシック"/>
            </a:endParaRPr>
          </a:p>
        </p:txBody>
      </p:sp>
      <p:sp>
        <p:nvSpPr>
          <p:cNvPr id="19" name="テキスト ボックス 18"/>
          <p:cNvSpPr txBox="1"/>
          <p:nvPr/>
        </p:nvSpPr>
        <p:spPr>
          <a:xfrm>
            <a:off x="8745179" y="5228080"/>
            <a:ext cx="2928958" cy="830997"/>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p:spPr>
        <p:txBody>
          <a:bodyPr wrap="square" rtlCol="0">
            <a:spAutoFit/>
          </a:bodyPr>
          <a:lstStyle/>
          <a:p>
            <a:pPr fontAlgn="base">
              <a:spcBef>
                <a:spcPct val="0"/>
              </a:spcBef>
              <a:spcAft>
                <a:spcPct val="0"/>
              </a:spcAft>
            </a:pPr>
            <a:r>
              <a:rPr lang="ja-JP" altLang="en-US" sz="2400" dirty="0">
                <a:solidFill>
                  <a:schemeClr val="bg1"/>
                </a:solidFill>
                <a:latin typeface="Times" charset="0"/>
                <a:ea typeface="Osaka" charset="-128"/>
              </a:rPr>
              <a:t>雪処理ボランティア活動の発展図式</a:t>
            </a:r>
          </a:p>
        </p:txBody>
      </p:sp>
      <p:sp>
        <p:nvSpPr>
          <p:cNvPr id="20" name="テキスト ボックス 19"/>
          <p:cNvSpPr txBox="1"/>
          <p:nvPr/>
        </p:nvSpPr>
        <p:spPr>
          <a:xfrm>
            <a:off x="7268845" y="4935757"/>
            <a:ext cx="1214446" cy="338554"/>
          </a:xfrm>
          <a:prstGeom prst="rect">
            <a:avLst/>
          </a:prstGeom>
          <a:noFill/>
        </p:spPr>
        <p:txBody>
          <a:bodyPr wrap="square" rtlCol="0">
            <a:spAutoFit/>
          </a:bodyPr>
          <a:lstStyle/>
          <a:p>
            <a:pPr fontAlgn="base">
              <a:spcBef>
                <a:spcPct val="0"/>
              </a:spcBef>
              <a:spcAft>
                <a:spcPct val="0"/>
              </a:spcAft>
            </a:pPr>
            <a:r>
              <a:rPr lang="en-US" altLang="ja-JP" sz="1600" b="1" dirty="0">
                <a:solidFill>
                  <a:srgbClr val="000000"/>
                </a:solidFill>
                <a:latin typeface="Times" charset="0"/>
                <a:ea typeface="Osaka" charset="-128"/>
              </a:rPr>
              <a:t>1990</a:t>
            </a:r>
            <a:r>
              <a:rPr lang="ja-JP" altLang="en-US" sz="1600" b="1" dirty="0">
                <a:solidFill>
                  <a:srgbClr val="000000"/>
                </a:solidFill>
                <a:latin typeface="Times" charset="0"/>
                <a:ea typeface="Osaka" charset="-128"/>
              </a:rPr>
              <a:t>年代～</a:t>
            </a:r>
          </a:p>
        </p:txBody>
      </p:sp>
      <p:sp>
        <p:nvSpPr>
          <p:cNvPr id="21" name="テキスト ボックス 20"/>
          <p:cNvSpPr txBox="1"/>
          <p:nvPr/>
        </p:nvSpPr>
        <p:spPr>
          <a:xfrm>
            <a:off x="9426843" y="4083318"/>
            <a:ext cx="1285884" cy="338554"/>
          </a:xfrm>
          <a:prstGeom prst="rect">
            <a:avLst/>
          </a:prstGeom>
          <a:noFill/>
        </p:spPr>
        <p:txBody>
          <a:bodyPr wrap="square" rtlCol="0">
            <a:spAutoFit/>
          </a:bodyPr>
          <a:lstStyle/>
          <a:p>
            <a:pPr fontAlgn="base">
              <a:spcBef>
                <a:spcPct val="0"/>
              </a:spcBef>
              <a:spcAft>
                <a:spcPct val="0"/>
              </a:spcAft>
            </a:pPr>
            <a:r>
              <a:rPr lang="en-US" altLang="ja-JP" sz="1600" b="1" dirty="0">
                <a:solidFill>
                  <a:srgbClr val="000000"/>
                </a:solidFill>
                <a:latin typeface="Times" charset="0"/>
                <a:ea typeface="Osaka" charset="-128"/>
              </a:rPr>
              <a:t>2000</a:t>
            </a:r>
            <a:r>
              <a:rPr lang="ja-JP" altLang="en-US" sz="1600" b="1" dirty="0">
                <a:solidFill>
                  <a:srgbClr val="000000"/>
                </a:solidFill>
                <a:latin typeface="Times" charset="0"/>
                <a:ea typeface="Osaka" charset="-128"/>
              </a:rPr>
              <a:t>年代～</a:t>
            </a:r>
          </a:p>
        </p:txBody>
      </p:sp>
      <p:sp>
        <p:nvSpPr>
          <p:cNvPr id="22" name="テキスト ボックス 21"/>
          <p:cNvSpPr txBox="1"/>
          <p:nvPr/>
        </p:nvSpPr>
        <p:spPr>
          <a:xfrm>
            <a:off x="5741837" y="6030056"/>
            <a:ext cx="1214446" cy="338554"/>
          </a:xfrm>
          <a:prstGeom prst="rect">
            <a:avLst/>
          </a:prstGeom>
          <a:noFill/>
        </p:spPr>
        <p:txBody>
          <a:bodyPr wrap="square" rtlCol="0">
            <a:spAutoFit/>
          </a:bodyPr>
          <a:lstStyle/>
          <a:p>
            <a:pPr fontAlgn="base">
              <a:spcBef>
                <a:spcPct val="0"/>
              </a:spcBef>
              <a:spcAft>
                <a:spcPct val="0"/>
              </a:spcAft>
            </a:pPr>
            <a:r>
              <a:rPr lang="en-US" altLang="ja-JP" sz="1600" b="1" dirty="0">
                <a:solidFill>
                  <a:srgbClr val="000000"/>
                </a:solidFill>
                <a:latin typeface="Times" charset="0"/>
                <a:ea typeface="Osaka" charset="-128"/>
              </a:rPr>
              <a:t>1970</a:t>
            </a:r>
            <a:r>
              <a:rPr lang="ja-JP" altLang="en-US" sz="1600" b="1" dirty="0">
                <a:solidFill>
                  <a:srgbClr val="000000"/>
                </a:solidFill>
                <a:latin typeface="Times" charset="0"/>
                <a:ea typeface="Osaka" charset="-128"/>
              </a:rPr>
              <a:t>年代～</a:t>
            </a:r>
          </a:p>
        </p:txBody>
      </p:sp>
      <p:sp>
        <p:nvSpPr>
          <p:cNvPr id="4" name="テキスト ボックス 3"/>
          <p:cNvSpPr txBox="1"/>
          <p:nvPr/>
        </p:nvSpPr>
        <p:spPr>
          <a:xfrm>
            <a:off x="3500386" y="5295316"/>
            <a:ext cx="1803216" cy="646331"/>
          </a:xfrm>
          <a:prstGeom prst="rect">
            <a:avLst/>
          </a:prstGeom>
          <a:noFill/>
        </p:spPr>
        <p:txBody>
          <a:bodyPr wrap="square" rtlCol="0">
            <a:spAutoFit/>
          </a:bodyPr>
          <a:lstStyle/>
          <a:p>
            <a:pPr algn="ctr" fontAlgn="base">
              <a:spcBef>
                <a:spcPct val="0"/>
              </a:spcBef>
              <a:spcAft>
                <a:spcPct val="0"/>
              </a:spcAft>
            </a:pPr>
            <a:r>
              <a:rPr lang="ja-JP" altLang="en-US" dirty="0">
                <a:solidFill>
                  <a:srgbClr val="000000"/>
                </a:solidFill>
                <a:latin typeface="Times" charset="0"/>
                <a:ea typeface="Osaka" charset="-128"/>
              </a:rPr>
              <a:t>地縁</a:t>
            </a:r>
            <a:r>
              <a:rPr lang="en-US" altLang="ja-JP" dirty="0">
                <a:solidFill>
                  <a:srgbClr val="000000"/>
                </a:solidFill>
                <a:latin typeface="Times" charset="0"/>
                <a:ea typeface="Osaka" charset="-128"/>
              </a:rPr>
              <a:t>(</a:t>
            </a:r>
            <a:r>
              <a:rPr lang="ja-JP" altLang="en-US" dirty="0">
                <a:solidFill>
                  <a:srgbClr val="000000"/>
                </a:solidFill>
                <a:latin typeface="Times" charset="0"/>
                <a:ea typeface="Osaka" charset="-128"/>
              </a:rPr>
              <a:t>互助</a:t>
            </a:r>
            <a:r>
              <a:rPr lang="en-US" altLang="ja-JP" dirty="0">
                <a:solidFill>
                  <a:srgbClr val="000000"/>
                </a:solidFill>
                <a:latin typeface="Times" charset="0"/>
                <a:ea typeface="Osaka" charset="-128"/>
              </a:rPr>
              <a:t>)</a:t>
            </a:r>
            <a:r>
              <a:rPr lang="ja-JP" altLang="en-US" dirty="0">
                <a:solidFill>
                  <a:srgbClr val="000000"/>
                </a:solidFill>
                <a:latin typeface="Times" charset="0"/>
                <a:ea typeface="Osaka" charset="-128"/>
              </a:rPr>
              <a:t>・</a:t>
            </a:r>
          </a:p>
          <a:p>
            <a:pPr algn="ctr" fontAlgn="base">
              <a:spcBef>
                <a:spcPct val="0"/>
              </a:spcBef>
              <a:spcAft>
                <a:spcPct val="0"/>
              </a:spcAft>
            </a:pPr>
            <a:r>
              <a:rPr lang="ja-JP" altLang="en-US" dirty="0">
                <a:solidFill>
                  <a:srgbClr val="000000"/>
                </a:solidFill>
                <a:latin typeface="Times" charset="0"/>
                <a:ea typeface="Osaka" charset="-128"/>
              </a:rPr>
              <a:t>血縁による支援</a:t>
            </a:r>
          </a:p>
        </p:txBody>
      </p:sp>
      <p:sp>
        <p:nvSpPr>
          <p:cNvPr id="28" name="テキスト ボックス 27">
            <a:extLst>
              <a:ext uri="{FF2B5EF4-FFF2-40B4-BE49-F238E27FC236}">
                <a16:creationId xmlns:a16="http://schemas.microsoft.com/office/drawing/2014/main" id="{158977AF-D718-4F27-950C-16A63AF5B041}"/>
              </a:ext>
            </a:extLst>
          </p:cNvPr>
          <p:cNvSpPr txBox="1"/>
          <p:nvPr/>
        </p:nvSpPr>
        <p:spPr>
          <a:xfrm>
            <a:off x="423862" y="280506"/>
            <a:ext cx="8305800" cy="584775"/>
          </a:xfrm>
          <a:prstGeom prst="rect">
            <a:avLst/>
          </a:prstGeom>
          <a:noFill/>
        </p:spPr>
        <p:txBody>
          <a:bodyPr wrap="square" rtlCol="0">
            <a:spAutoFit/>
          </a:bodyPr>
          <a:lstStyle/>
          <a:p>
            <a:pPr marL="457200" indent="-457200">
              <a:buFont typeface="Wingdings" panose="05000000000000000000" pitchFamily="2" charset="2"/>
              <a:buChar char="ü"/>
            </a:pPr>
            <a:r>
              <a:rPr kumimoji="1" lang="ja-JP" altLang="en-US" sz="3200" dirty="0"/>
              <a:t>雪問題解決を担う主体の問題</a:t>
            </a:r>
          </a:p>
        </p:txBody>
      </p:sp>
      <p:graphicFrame>
        <p:nvGraphicFramePr>
          <p:cNvPr id="29" name="グラフ 28">
            <a:extLst>
              <a:ext uri="{FF2B5EF4-FFF2-40B4-BE49-F238E27FC236}">
                <a16:creationId xmlns:a16="http://schemas.microsoft.com/office/drawing/2014/main" id="{B76BEBB1-EDCC-43F9-BD02-F78B2E2E37F8}"/>
              </a:ext>
            </a:extLst>
          </p:cNvPr>
          <p:cNvGraphicFramePr/>
          <p:nvPr>
            <p:extLst>
              <p:ext uri="{D42A27DB-BD31-4B8C-83A1-F6EECF244321}">
                <p14:modId xmlns:p14="http://schemas.microsoft.com/office/powerpoint/2010/main" val="1906510021"/>
              </p:ext>
            </p:extLst>
          </p:nvPr>
        </p:nvGraphicFramePr>
        <p:xfrm>
          <a:off x="585234" y="1018016"/>
          <a:ext cx="4102529" cy="158023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375B1486-371F-40DD-8D25-954C21D1F754}"/>
              </a:ext>
            </a:extLst>
          </p:cNvPr>
          <p:cNvSpPr txBox="1"/>
          <p:nvPr/>
        </p:nvSpPr>
        <p:spPr>
          <a:xfrm>
            <a:off x="976291" y="2646501"/>
            <a:ext cx="3513741" cy="338554"/>
          </a:xfrm>
          <a:prstGeom prst="rect">
            <a:avLst/>
          </a:prstGeom>
          <a:noFill/>
        </p:spPr>
        <p:txBody>
          <a:bodyPr wrap="square" rtlCol="0">
            <a:spAutoFit/>
          </a:bodyPr>
          <a:lstStyle/>
          <a:p>
            <a:r>
              <a:rPr kumimoji="1" lang="ja-JP" altLang="en-US" sz="1600" b="1" dirty="0"/>
              <a:t>除雪路線・除雪費の拡大（札幌市）</a:t>
            </a:r>
            <a:r>
              <a:rPr kumimoji="1" lang="ja-JP" altLang="en-US" sz="1600" dirty="0"/>
              <a:t>　　</a:t>
            </a:r>
          </a:p>
        </p:txBody>
      </p:sp>
      <p:sp>
        <p:nvSpPr>
          <p:cNvPr id="23" name="テキスト ボックス 22">
            <a:extLst>
              <a:ext uri="{FF2B5EF4-FFF2-40B4-BE49-F238E27FC236}">
                <a16:creationId xmlns:a16="http://schemas.microsoft.com/office/drawing/2014/main" id="{FAEF56D1-586D-4EC9-B6D3-244F8B26061C}"/>
              </a:ext>
            </a:extLst>
          </p:cNvPr>
          <p:cNvSpPr txBox="1"/>
          <p:nvPr/>
        </p:nvSpPr>
        <p:spPr>
          <a:xfrm>
            <a:off x="1628310" y="4935757"/>
            <a:ext cx="1291191" cy="338554"/>
          </a:xfrm>
          <a:prstGeom prst="rect">
            <a:avLst/>
          </a:prstGeom>
          <a:noFill/>
        </p:spPr>
        <p:txBody>
          <a:bodyPr wrap="square" rtlCol="0">
            <a:spAutoFit/>
          </a:bodyPr>
          <a:lstStyle/>
          <a:p>
            <a:r>
              <a:rPr kumimoji="1" lang="ja-JP" altLang="en-US" sz="1600" b="1" dirty="0"/>
              <a:t>（金沢市）</a:t>
            </a:r>
          </a:p>
        </p:txBody>
      </p:sp>
      <p:sp>
        <p:nvSpPr>
          <p:cNvPr id="24" name="テキスト ボックス 23">
            <a:extLst>
              <a:ext uri="{FF2B5EF4-FFF2-40B4-BE49-F238E27FC236}">
                <a16:creationId xmlns:a16="http://schemas.microsoft.com/office/drawing/2014/main" id="{8EBAA701-A0A7-42C1-98FD-FA1C05BB5F27}"/>
              </a:ext>
            </a:extLst>
          </p:cNvPr>
          <p:cNvSpPr txBox="1"/>
          <p:nvPr/>
        </p:nvSpPr>
        <p:spPr>
          <a:xfrm>
            <a:off x="423862" y="5426848"/>
            <a:ext cx="2735509" cy="830997"/>
          </a:xfrm>
          <a:prstGeom prst="rect">
            <a:avLst/>
          </a:prstGeom>
          <a:noFill/>
        </p:spPr>
        <p:txBody>
          <a:bodyPr wrap="square" rtlCol="0">
            <a:spAutoFit/>
          </a:bodyPr>
          <a:lstStyle/>
          <a:p>
            <a:r>
              <a:rPr kumimoji="1" lang="ja-JP" altLang="en-US" sz="2400" dirty="0"/>
              <a:t>公助と共助が補い合う姿をめざして</a:t>
            </a:r>
          </a:p>
        </p:txBody>
      </p:sp>
      <p:sp>
        <p:nvSpPr>
          <p:cNvPr id="25" name="スライド番号プレースホルダー 24">
            <a:extLst>
              <a:ext uri="{FF2B5EF4-FFF2-40B4-BE49-F238E27FC236}">
                <a16:creationId xmlns:a16="http://schemas.microsoft.com/office/drawing/2014/main" id="{46CAF0F7-5E7D-4583-B601-38A113EA5C13}"/>
              </a:ext>
            </a:extLst>
          </p:cNvPr>
          <p:cNvSpPr>
            <a:spLocks noGrp="1"/>
          </p:cNvSpPr>
          <p:nvPr>
            <p:ph type="sldNum" sz="quarter" idx="12"/>
          </p:nvPr>
        </p:nvSpPr>
        <p:spPr/>
        <p:txBody>
          <a:bodyPr/>
          <a:lstStyle/>
          <a:p>
            <a:fld id="{7BFA35ED-C4EE-4947-88BD-F6555D2E7297}" type="slidenum">
              <a:rPr kumimoji="1" lang="ja-JP" altLang="en-US" smtClean="0"/>
              <a:t>15</a:t>
            </a:fld>
            <a:endParaRPr kumimoji="1" lang="ja-JP" altLang="en-US"/>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2B8BBE3-3732-443B-9F05-BF9606EA1B42}"/>
              </a:ext>
            </a:extLst>
          </p:cNvPr>
          <p:cNvSpPr txBox="1"/>
          <p:nvPr/>
        </p:nvSpPr>
        <p:spPr>
          <a:xfrm>
            <a:off x="409574" y="445799"/>
            <a:ext cx="10353676" cy="584775"/>
          </a:xfrm>
          <a:prstGeom prst="rect">
            <a:avLst/>
          </a:prstGeom>
          <a:noFill/>
        </p:spPr>
        <p:txBody>
          <a:bodyPr wrap="square" rtlCol="0">
            <a:spAutoFit/>
          </a:bodyPr>
          <a:lstStyle/>
          <a:p>
            <a:r>
              <a:rPr kumimoji="1" lang="ja-JP" altLang="en-US" sz="3200" dirty="0"/>
              <a:t>　結びに代えて</a:t>
            </a:r>
            <a:r>
              <a:rPr kumimoji="1" lang="ja-JP" altLang="en-US" sz="2800" dirty="0"/>
              <a:t>～国土審議会豪雪地帯対策分科会での活動～</a:t>
            </a:r>
          </a:p>
        </p:txBody>
      </p:sp>
      <p:sp>
        <p:nvSpPr>
          <p:cNvPr id="2" name="テキスト ボックス 1">
            <a:extLst>
              <a:ext uri="{FF2B5EF4-FFF2-40B4-BE49-F238E27FC236}">
                <a16:creationId xmlns:a16="http://schemas.microsoft.com/office/drawing/2014/main" id="{235712D1-8146-42DB-80EC-24352963779C}"/>
              </a:ext>
            </a:extLst>
          </p:cNvPr>
          <p:cNvSpPr txBox="1"/>
          <p:nvPr/>
        </p:nvSpPr>
        <p:spPr>
          <a:xfrm>
            <a:off x="1023937" y="1149222"/>
            <a:ext cx="10144125" cy="5262979"/>
          </a:xfrm>
          <a:prstGeom prst="rect">
            <a:avLst/>
          </a:prstGeom>
          <a:noFill/>
        </p:spPr>
        <p:txBody>
          <a:bodyPr wrap="square" rtlCol="0">
            <a:spAutoFit/>
          </a:bodyPr>
          <a:lstStyle/>
          <a:p>
            <a:pPr marL="342900" indent="-342900">
              <a:buFont typeface="Wingdings" panose="05000000000000000000" pitchFamily="2" charset="2"/>
              <a:buChar char="Ø"/>
            </a:pPr>
            <a:r>
              <a:rPr kumimoji="1" lang="ja-JP" altLang="en-US" sz="2400" b="1" dirty="0"/>
              <a:t>第１回（</a:t>
            </a:r>
            <a:r>
              <a:rPr kumimoji="1" lang="en-US" altLang="ja-JP" sz="2400" b="1" dirty="0"/>
              <a:t>2001</a:t>
            </a:r>
            <a:r>
              <a:rPr kumimoji="1" lang="ja-JP" altLang="en-US" sz="2400" b="1" dirty="0"/>
              <a:t>年</a:t>
            </a:r>
            <a:r>
              <a:rPr kumimoji="1" lang="en-US" altLang="ja-JP" sz="2400" b="1" dirty="0"/>
              <a:t>11</a:t>
            </a:r>
            <a:r>
              <a:rPr kumimoji="1" lang="ja-JP" altLang="en-US" sz="2400" b="1" dirty="0"/>
              <a:t>月）</a:t>
            </a:r>
          </a:p>
          <a:p>
            <a:r>
              <a:rPr lang="ja-JP" altLang="en-US" sz="2000" dirty="0"/>
              <a:t>　　「</a:t>
            </a:r>
            <a:r>
              <a:rPr lang="ja-JP" altLang="en-US" sz="2000" u="sng" dirty="0"/>
              <a:t>除排雪の支援、これをボランティア</a:t>
            </a:r>
            <a:r>
              <a:rPr lang="en-US" altLang="ja-JP" sz="2000" u="sng" dirty="0"/>
              <a:t>…</a:t>
            </a:r>
            <a:r>
              <a:rPr lang="ja-JP" altLang="en-US" sz="2000" u="sng" dirty="0"/>
              <a:t>視点も含めてやっていく</a:t>
            </a:r>
            <a:r>
              <a:rPr lang="ja-JP" altLang="en-US" sz="2000" dirty="0"/>
              <a:t>ということですと</a:t>
            </a:r>
          </a:p>
          <a:p>
            <a:r>
              <a:rPr lang="ja-JP" altLang="en-US" sz="2000" dirty="0"/>
              <a:t>　　か、</a:t>
            </a:r>
            <a:r>
              <a:rPr lang="ja-JP" altLang="en-US" sz="2000" u="sng" dirty="0"/>
              <a:t>冬だけでもなんとか集まって住めるための施設</a:t>
            </a:r>
            <a:r>
              <a:rPr lang="ja-JP" altLang="en-US" sz="2000" dirty="0"/>
              <a:t>をつくっていく</a:t>
            </a:r>
            <a:r>
              <a:rPr lang="en-US" altLang="ja-JP" sz="2000" dirty="0"/>
              <a:t>…</a:t>
            </a:r>
            <a:r>
              <a:rPr lang="ja-JP" altLang="en-US" sz="2000" dirty="0"/>
              <a:t>」「雪国の中</a:t>
            </a:r>
          </a:p>
          <a:p>
            <a:r>
              <a:rPr lang="ja-JP" altLang="en-US" sz="2000" dirty="0"/>
              <a:t>　　で</a:t>
            </a:r>
            <a:r>
              <a:rPr lang="ja-JP" altLang="en-US" sz="2000" u="sng" dirty="0"/>
              <a:t>自助努力や共助というようなことを</a:t>
            </a:r>
            <a:r>
              <a:rPr lang="en-US" altLang="ja-JP" sz="2000" u="sng" dirty="0"/>
              <a:t>…</a:t>
            </a:r>
            <a:r>
              <a:rPr lang="ja-JP" altLang="en-US" sz="2000" u="sng" dirty="0"/>
              <a:t>積極的にやろうとしているところに集中的</a:t>
            </a:r>
          </a:p>
          <a:p>
            <a:r>
              <a:rPr lang="ja-JP" altLang="en-US" sz="2000" dirty="0"/>
              <a:t>　　</a:t>
            </a:r>
            <a:r>
              <a:rPr lang="ja-JP" altLang="en-US" sz="2000" u="sng" dirty="0"/>
              <a:t>に支援</a:t>
            </a:r>
            <a:r>
              <a:rPr lang="ja-JP" altLang="en-US" sz="2000" dirty="0"/>
              <a:t>をしていく</a:t>
            </a:r>
            <a:r>
              <a:rPr lang="en-US" altLang="ja-JP" sz="2000" dirty="0"/>
              <a:t>…</a:t>
            </a:r>
            <a:r>
              <a:rPr lang="ja-JP" altLang="en-US" sz="2000" dirty="0"/>
              <a:t>システムを考えていった方がいいのではないか」（議事録）</a:t>
            </a:r>
          </a:p>
          <a:p>
            <a:pPr marL="342900" indent="-342900">
              <a:buFont typeface="Wingdings" panose="05000000000000000000" pitchFamily="2" charset="2"/>
              <a:buChar char="Ø"/>
            </a:pPr>
            <a:r>
              <a:rPr lang="ja-JP" altLang="en-US" sz="2400" b="1" dirty="0"/>
              <a:t>第２回（</a:t>
            </a:r>
            <a:r>
              <a:rPr lang="en-US" altLang="ja-JP" sz="2400" b="1" dirty="0"/>
              <a:t>2006</a:t>
            </a:r>
            <a:r>
              <a:rPr lang="ja-JP" altLang="en-US" sz="2400" b="1" dirty="0"/>
              <a:t>年</a:t>
            </a:r>
            <a:r>
              <a:rPr lang="en-US" altLang="ja-JP" sz="2400" b="1" dirty="0"/>
              <a:t>9</a:t>
            </a:r>
            <a:r>
              <a:rPr lang="ja-JP" altLang="en-US" sz="2400" b="1" dirty="0"/>
              <a:t>月）平成</a:t>
            </a:r>
            <a:r>
              <a:rPr lang="en-US" altLang="ja-JP" sz="2400" b="1" dirty="0"/>
              <a:t>18</a:t>
            </a:r>
            <a:r>
              <a:rPr lang="ja-JP" altLang="en-US" sz="2400" b="1" dirty="0"/>
              <a:t>年豪雪→</a:t>
            </a:r>
            <a:r>
              <a:rPr lang="ja-JP" altLang="en-US" sz="2000" b="1" dirty="0"/>
              <a:t>豪雪地帯対策基本計画変更</a:t>
            </a:r>
          </a:p>
          <a:p>
            <a:r>
              <a:rPr lang="ja-JP" altLang="en-US" sz="2000" dirty="0"/>
              <a:t>　　「</a:t>
            </a:r>
            <a:r>
              <a:rPr lang="ja-JP" altLang="en-US" sz="2000" u="sng" dirty="0"/>
              <a:t>除雪作業の担い手確保</a:t>
            </a:r>
            <a:r>
              <a:rPr lang="ja-JP" altLang="en-US" sz="2000" dirty="0"/>
              <a:t>や、高齢者が安全に生活する環境整備などを新たに盛り込</a:t>
            </a:r>
          </a:p>
          <a:p>
            <a:r>
              <a:rPr lang="ja-JP" altLang="en-US" sz="2000" dirty="0"/>
              <a:t>　　んだ</a:t>
            </a:r>
            <a:r>
              <a:rPr lang="en-US" altLang="ja-JP" sz="2000" dirty="0"/>
              <a:t>…</a:t>
            </a:r>
            <a:r>
              <a:rPr lang="ja-JP" altLang="en-US" sz="2000" dirty="0"/>
              <a:t>変更を決めた」「</a:t>
            </a:r>
            <a:r>
              <a:rPr lang="en-US" altLang="ja-JP" sz="2000" dirty="0"/>
              <a:t>…</a:t>
            </a:r>
            <a:r>
              <a:rPr lang="ja-JP" altLang="en-US" sz="2000" dirty="0"/>
              <a:t>担い手不足対策として、</a:t>
            </a:r>
            <a:r>
              <a:rPr lang="en-US" altLang="ja-JP" sz="2000" dirty="0"/>
              <a:t>…</a:t>
            </a:r>
            <a:r>
              <a:rPr lang="ja-JP" altLang="en-US" sz="2000" u="sng" dirty="0"/>
              <a:t>ボランティアを地域内だけで</a:t>
            </a:r>
          </a:p>
          <a:p>
            <a:r>
              <a:rPr lang="ja-JP" altLang="en-US" sz="2000" dirty="0"/>
              <a:t>　　</a:t>
            </a:r>
            <a:r>
              <a:rPr lang="ja-JP" altLang="en-US" sz="2000" u="sng" dirty="0"/>
              <a:t>なく広域からも受け入れる態勢</a:t>
            </a:r>
            <a:r>
              <a:rPr lang="ja-JP" altLang="en-US" sz="2000" dirty="0"/>
              <a:t>づくりや、冬に</a:t>
            </a:r>
            <a:r>
              <a:rPr lang="ja-JP" altLang="en-US" sz="2000" u="sng" dirty="0"/>
              <a:t>高齢者が孤立せずに安全に居住でき</a:t>
            </a:r>
          </a:p>
          <a:p>
            <a:r>
              <a:rPr lang="ja-JP" altLang="en-US" sz="2000" dirty="0"/>
              <a:t>　　</a:t>
            </a:r>
            <a:r>
              <a:rPr lang="ja-JP" altLang="en-US" sz="2000" u="sng" dirty="0"/>
              <a:t>る集合住宅整備</a:t>
            </a:r>
            <a:r>
              <a:rPr lang="ja-JP" altLang="en-US" sz="2000" dirty="0"/>
              <a:t>の検討などを盛り込んだ」（共同通信）</a:t>
            </a:r>
          </a:p>
          <a:p>
            <a:pPr marL="342900" indent="-342900">
              <a:buFont typeface="Wingdings" panose="05000000000000000000" pitchFamily="2" charset="2"/>
              <a:buChar char="Ø"/>
            </a:pPr>
            <a:r>
              <a:rPr lang="ja-JP" altLang="en-US" sz="2400" b="1" dirty="0"/>
              <a:t>第３回～第６回（</a:t>
            </a:r>
            <a:r>
              <a:rPr lang="en-US" altLang="ja-JP" sz="2400" b="1" dirty="0"/>
              <a:t>2012</a:t>
            </a:r>
            <a:r>
              <a:rPr lang="ja-JP" altLang="en-US" sz="2400" b="1" dirty="0"/>
              <a:t>年</a:t>
            </a:r>
            <a:r>
              <a:rPr lang="en-US" altLang="ja-JP" sz="2400" b="1" dirty="0"/>
              <a:t>1</a:t>
            </a:r>
            <a:r>
              <a:rPr lang="ja-JP" altLang="en-US" sz="2400" b="1" dirty="0"/>
              <a:t>月～</a:t>
            </a:r>
            <a:r>
              <a:rPr lang="en-US" altLang="ja-JP" sz="2400" b="1" dirty="0"/>
              <a:t>2013</a:t>
            </a:r>
            <a:r>
              <a:rPr lang="ja-JP" altLang="en-US" sz="2400" b="1" dirty="0"/>
              <a:t>年</a:t>
            </a:r>
            <a:r>
              <a:rPr lang="en-US" altLang="ja-JP" sz="2400" b="1" dirty="0"/>
              <a:t>11</a:t>
            </a:r>
            <a:r>
              <a:rPr lang="ja-JP" altLang="en-US" sz="2400" b="1" dirty="0"/>
              <a:t>月）平成</a:t>
            </a:r>
            <a:r>
              <a:rPr lang="en-US" altLang="ja-JP" sz="2400" b="1" dirty="0"/>
              <a:t>23</a:t>
            </a:r>
            <a:r>
              <a:rPr lang="ja-JP" altLang="en-US" sz="2400" b="1" dirty="0"/>
              <a:t>年、</a:t>
            </a:r>
            <a:r>
              <a:rPr lang="en-US" altLang="ja-JP" sz="2400" b="1" dirty="0"/>
              <a:t>24</a:t>
            </a:r>
            <a:r>
              <a:rPr lang="ja-JP" altLang="en-US" sz="2400" b="1" dirty="0"/>
              <a:t>年連年豪雪→</a:t>
            </a:r>
            <a:r>
              <a:rPr lang="ja-JP" altLang="en-US" sz="2000" b="1" dirty="0"/>
              <a:t>豪雪地帯対策基本計画見直し・再変更</a:t>
            </a:r>
          </a:p>
          <a:p>
            <a:r>
              <a:rPr lang="ja-JP" altLang="en-US" sz="2000" dirty="0"/>
              <a:t>　　短期集中的な４回の会議の中で、防災科研</a:t>
            </a:r>
            <a:r>
              <a:rPr lang="ja-JP" altLang="en-US" sz="2000" u="sng" dirty="0"/>
              <a:t>新庄支所存続</a:t>
            </a:r>
            <a:r>
              <a:rPr lang="ja-JP" altLang="en-US" sz="2000" dirty="0"/>
              <a:t>、</a:t>
            </a:r>
            <a:r>
              <a:rPr lang="ja-JP" altLang="en-US" sz="2000" u="sng" dirty="0"/>
              <a:t>間口除雪</a:t>
            </a:r>
            <a:r>
              <a:rPr lang="ja-JP" altLang="en-US" sz="2000" dirty="0"/>
              <a:t>問題、雪処理弱</a:t>
            </a:r>
          </a:p>
          <a:p>
            <a:r>
              <a:rPr lang="ja-JP" altLang="en-US" sz="2000" dirty="0"/>
              <a:t>　　者の</a:t>
            </a:r>
            <a:r>
              <a:rPr lang="ja-JP" altLang="en-US" sz="2000" u="sng" dirty="0"/>
              <a:t>情報共有</a:t>
            </a:r>
            <a:r>
              <a:rPr lang="ja-JP" altLang="en-US" sz="2000" dirty="0"/>
              <a:t>、</a:t>
            </a:r>
            <a:r>
              <a:rPr lang="ja-JP" altLang="en-US" sz="2000" u="sng" dirty="0"/>
              <a:t>克雪住宅の高齢者対応</a:t>
            </a:r>
            <a:r>
              <a:rPr lang="ja-JP" altLang="en-US" sz="2000" dirty="0"/>
              <a:t>、</a:t>
            </a:r>
            <a:r>
              <a:rPr lang="ja-JP" altLang="en-US" sz="2000" u="sng" dirty="0"/>
              <a:t>雪下ろしの事故防止</a:t>
            </a:r>
            <a:r>
              <a:rPr lang="ja-JP" altLang="en-US" sz="2000" dirty="0"/>
              <a:t>対策、</a:t>
            </a:r>
            <a:r>
              <a:rPr lang="ja-JP" altLang="en-US" sz="2000" u="sng" dirty="0"/>
              <a:t>地域交付金</a:t>
            </a:r>
            <a:r>
              <a:rPr lang="ja-JP" altLang="en-US" sz="2000" dirty="0"/>
              <a:t>方式、</a:t>
            </a:r>
          </a:p>
          <a:p>
            <a:r>
              <a:rPr lang="ja-JP" altLang="en-US" sz="2000" dirty="0"/>
              <a:t>　　</a:t>
            </a:r>
            <a:r>
              <a:rPr lang="ja-JP" altLang="en-US" sz="2000" u="sng" dirty="0"/>
              <a:t>空き家や跡地の利活用</a:t>
            </a:r>
            <a:r>
              <a:rPr lang="ja-JP" altLang="en-US" sz="2000" dirty="0"/>
              <a:t>、</a:t>
            </a:r>
            <a:r>
              <a:rPr lang="ja-JP" altLang="en-US" sz="2000" u="sng" dirty="0"/>
              <a:t>克雪住宅地</a:t>
            </a:r>
            <a:r>
              <a:rPr lang="ja-JP" altLang="en-US" sz="2000" dirty="0"/>
              <a:t>の検討などについて発言（議事録）→豪雪地帯</a:t>
            </a:r>
          </a:p>
          <a:p>
            <a:r>
              <a:rPr lang="ja-JP" altLang="en-US" sz="2000" dirty="0"/>
              <a:t>　　対策基本計画の変更に関与</a:t>
            </a:r>
            <a:endParaRPr kumimoji="1" lang="ja-JP" altLang="en-US" sz="2400" dirty="0"/>
          </a:p>
        </p:txBody>
      </p:sp>
      <p:sp>
        <p:nvSpPr>
          <p:cNvPr id="4" name="スライド番号プレースホルダー 3">
            <a:extLst>
              <a:ext uri="{FF2B5EF4-FFF2-40B4-BE49-F238E27FC236}">
                <a16:creationId xmlns:a16="http://schemas.microsoft.com/office/drawing/2014/main" id="{3E657C88-3B3A-4D6A-ACBD-47D5DA5B12BE}"/>
              </a:ext>
            </a:extLst>
          </p:cNvPr>
          <p:cNvSpPr>
            <a:spLocks noGrp="1"/>
          </p:cNvSpPr>
          <p:nvPr>
            <p:ph type="sldNum" sz="quarter" idx="12"/>
          </p:nvPr>
        </p:nvSpPr>
        <p:spPr/>
        <p:txBody>
          <a:bodyPr/>
          <a:lstStyle/>
          <a:p>
            <a:fld id="{7BFA35ED-C4EE-4947-88BD-F6555D2E7297}" type="slidenum">
              <a:rPr kumimoji="1" lang="ja-JP" altLang="en-US" smtClean="0"/>
              <a:t>16</a:t>
            </a:fld>
            <a:endParaRPr kumimoji="1" lang="ja-JP" altLang="en-US"/>
          </a:p>
        </p:txBody>
      </p:sp>
    </p:spTree>
    <p:extLst>
      <p:ext uri="{BB962C8B-B14F-4D97-AF65-F5344CB8AC3E}">
        <p14:creationId xmlns:p14="http://schemas.microsoft.com/office/powerpoint/2010/main" val="134535783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1AEB9F6-6CE6-496D-A5DD-9CA290E306E2}"/>
              </a:ext>
            </a:extLst>
          </p:cNvPr>
          <p:cNvPicPr>
            <a:picLocks noChangeAspect="1"/>
          </p:cNvPicPr>
          <p:nvPr/>
        </p:nvPicPr>
        <p:blipFill>
          <a:blip r:embed="rId2"/>
          <a:stretch>
            <a:fillRect/>
          </a:stretch>
        </p:blipFill>
        <p:spPr>
          <a:xfrm>
            <a:off x="552450" y="1176337"/>
            <a:ext cx="3988047" cy="4505325"/>
          </a:xfrm>
          <a:prstGeom prst="rect">
            <a:avLst/>
          </a:prstGeom>
        </p:spPr>
      </p:pic>
      <p:pic>
        <p:nvPicPr>
          <p:cNvPr id="3" name="図 2">
            <a:extLst>
              <a:ext uri="{FF2B5EF4-FFF2-40B4-BE49-F238E27FC236}">
                <a16:creationId xmlns:a16="http://schemas.microsoft.com/office/drawing/2014/main" id="{7550CA8C-998C-4FD8-8888-80BFCF6D6274}"/>
              </a:ext>
            </a:extLst>
          </p:cNvPr>
          <p:cNvPicPr>
            <a:picLocks noChangeAspect="1"/>
          </p:cNvPicPr>
          <p:nvPr/>
        </p:nvPicPr>
        <p:blipFill>
          <a:blip r:embed="rId3"/>
          <a:stretch>
            <a:fillRect/>
          </a:stretch>
        </p:blipFill>
        <p:spPr>
          <a:xfrm>
            <a:off x="6324600" y="2405062"/>
            <a:ext cx="5314950" cy="3276600"/>
          </a:xfrm>
          <a:prstGeom prst="rect">
            <a:avLst/>
          </a:prstGeom>
        </p:spPr>
      </p:pic>
      <p:sp>
        <p:nvSpPr>
          <p:cNvPr id="4" name="矢印: 右 3">
            <a:extLst>
              <a:ext uri="{FF2B5EF4-FFF2-40B4-BE49-F238E27FC236}">
                <a16:creationId xmlns:a16="http://schemas.microsoft.com/office/drawing/2014/main" id="{438A256A-D61F-420D-9360-E5402753762E}"/>
              </a:ext>
            </a:extLst>
          </p:cNvPr>
          <p:cNvSpPr/>
          <p:nvPr/>
        </p:nvSpPr>
        <p:spPr>
          <a:xfrm>
            <a:off x="4991100" y="3428999"/>
            <a:ext cx="914400" cy="1400176"/>
          </a:xfrm>
          <a:prstGeom prst="rightArrow">
            <a:avLst/>
          </a:prstGeom>
          <a:ln/>
          <a:effectLst>
            <a:innerShdw blurRad="114300">
              <a:prstClr val="black"/>
            </a:inn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796E4FC-115E-41FD-A8BA-26E702A16740}"/>
              </a:ext>
            </a:extLst>
          </p:cNvPr>
          <p:cNvSpPr txBox="1"/>
          <p:nvPr/>
        </p:nvSpPr>
        <p:spPr>
          <a:xfrm>
            <a:off x="5381625" y="883949"/>
            <a:ext cx="6257925" cy="584775"/>
          </a:xfrm>
          <a:prstGeom prst="rect">
            <a:avLst/>
          </a:prstGeom>
          <a:noFill/>
        </p:spPr>
        <p:txBody>
          <a:bodyPr wrap="square" rtlCol="0">
            <a:spAutoFit/>
          </a:bodyPr>
          <a:lstStyle/>
          <a:p>
            <a:pPr algn="ctr"/>
            <a:r>
              <a:rPr kumimoji="1" lang="ja-JP" altLang="en-US" sz="3200" dirty="0"/>
              <a:t>農村計画の研究から雪の研究へ</a:t>
            </a:r>
          </a:p>
        </p:txBody>
      </p:sp>
      <p:sp>
        <p:nvSpPr>
          <p:cNvPr id="6" name="テキスト ボックス 5">
            <a:extLst>
              <a:ext uri="{FF2B5EF4-FFF2-40B4-BE49-F238E27FC236}">
                <a16:creationId xmlns:a16="http://schemas.microsoft.com/office/drawing/2014/main" id="{3D0C5286-523F-4024-9B9A-5D34DDBE9A17}"/>
              </a:ext>
            </a:extLst>
          </p:cNvPr>
          <p:cNvSpPr txBox="1"/>
          <p:nvPr/>
        </p:nvSpPr>
        <p:spPr>
          <a:xfrm>
            <a:off x="759072" y="5776912"/>
            <a:ext cx="3781425" cy="369332"/>
          </a:xfrm>
          <a:prstGeom prst="rect">
            <a:avLst/>
          </a:prstGeom>
          <a:noFill/>
        </p:spPr>
        <p:txBody>
          <a:bodyPr wrap="square" rtlCol="0">
            <a:spAutoFit/>
          </a:bodyPr>
          <a:lstStyle/>
          <a:p>
            <a:pPr algn="ctr"/>
            <a:r>
              <a:rPr kumimoji="1" lang="ja-JP" altLang="en-US" dirty="0"/>
              <a:t>博士論文（</a:t>
            </a:r>
            <a:r>
              <a:rPr kumimoji="1" lang="en-US" altLang="ja-JP" dirty="0"/>
              <a:t>1979</a:t>
            </a:r>
            <a:r>
              <a:rPr kumimoji="1" lang="ja-JP" altLang="en-US" dirty="0"/>
              <a:t>）</a:t>
            </a:r>
          </a:p>
        </p:txBody>
      </p:sp>
      <p:sp>
        <p:nvSpPr>
          <p:cNvPr id="8" name="テキスト ボックス 7">
            <a:extLst>
              <a:ext uri="{FF2B5EF4-FFF2-40B4-BE49-F238E27FC236}">
                <a16:creationId xmlns:a16="http://schemas.microsoft.com/office/drawing/2014/main" id="{B31944F2-ABE2-45EC-B7C0-63FB73A43ADF}"/>
              </a:ext>
            </a:extLst>
          </p:cNvPr>
          <p:cNvSpPr txBox="1"/>
          <p:nvPr/>
        </p:nvSpPr>
        <p:spPr>
          <a:xfrm>
            <a:off x="6419850" y="5776912"/>
            <a:ext cx="5314950" cy="369332"/>
          </a:xfrm>
          <a:prstGeom prst="rect">
            <a:avLst/>
          </a:prstGeom>
          <a:noFill/>
        </p:spPr>
        <p:txBody>
          <a:bodyPr wrap="square" rtlCol="0">
            <a:spAutoFit/>
          </a:bodyPr>
          <a:lstStyle/>
          <a:p>
            <a:pPr algn="ctr"/>
            <a:r>
              <a:rPr kumimoji="1" lang="ja-JP" altLang="en-US" dirty="0"/>
              <a:t>国立防災科学技術センター新庄支所（</a:t>
            </a:r>
            <a:r>
              <a:rPr kumimoji="1" lang="en-US" altLang="ja-JP" dirty="0"/>
              <a:t>1978.7</a:t>
            </a:r>
            <a:r>
              <a:rPr kumimoji="1" lang="ja-JP" altLang="en-US" dirty="0"/>
              <a:t>～）</a:t>
            </a:r>
          </a:p>
        </p:txBody>
      </p:sp>
      <p:sp>
        <p:nvSpPr>
          <p:cNvPr id="7" name="スライド番号プレースホルダー 6">
            <a:extLst>
              <a:ext uri="{FF2B5EF4-FFF2-40B4-BE49-F238E27FC236}">
                <a16:creationId xmlns:a16="http://schemas.microsoft.com/office/drawing/2014/main" id="{C5AA066B-5DCC-4961-9313-08C4A9FFB6C5}"/>
              </a:ext>
            </a:extLst>
          </p:cNvPr>
          <p:cNvSpPr>
            <a:spLocks noGrp="1"/>
          </p:cNvSpPr>
          <p:nvPr>
            <p:ph type="sldNum" sz="quarter" idx="12"/>
          </p:nvPr>
        </p:nvSpPr>
        <p:spPr/>
        <p:txBody>
          <a:bodyPr/>
          <a:lstStyle/>
          <a:p>
            <a:fld id="{7BFA35ED-C4EE-4947-88BD-F6555D2E7297}" type="slidenum">
              <a:rPr kumimoji="1" lang="ja-JP" altLang="en-US" smtClean="0"/>
              <a:t>2</a:t>
            </a:fld>
            <a:endParaRPr kumimoji="1" lang="ja-JP" altLang="en-US"/>
          </a:p>
        </p:txBody>
      </p:sp>
    </p:spTree>
    <p:extLst>
      <p:ext uri="{BB962C8B-B14F-4D97-AF65-F5344CB8AC3E}">
        <p14:creationId xmlns:p14="http://schemas.microsoft.com/office/powerpoint/2010/main" val="182402344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A4F9F97-AF6D-4990-BB32-5CAD75FC8615}"/>
              </a:ext>
            </a:extLst>
          </p:cNvPr>
          <p:cNvSpPr txBox="1"/>
          <p:nvPr/>
        </p:nvSpPr>
        <p:spPr>
          <a:xfrm>
            <a:off x="390525" y="483899"/>
            <a:ext cx="6257925" cy="584775"/>
          </a:xfrm>
          <a:prstGeom prst="rect">
            <a:avLst/>
          </a:prstGeom>
          <a:noFill/>
        </p:spPr>
        <p:txBody>
          <a:bodyPr wrap="square" rtlCol="0">
            <a:spAutoFit/>
          </a:bodyPr>
          <a:lstStyle/>
          <a:p>
            <a:pPr algn="ctr"/>
            <a:r>
              <a:rPr kumimoji="1" lang="ja-JP" altLang="en-US" sz="3200" dirty="0"/>
              <a:t>「雪害構造の実態調査」に従事</a:t>
            </a:r>
          </a:p>
        </p:txBody>
      </p:sp>
      <p:sp>
        <p:nvSpPr>
          <p:cNvPr id="4" name="テキスト ボックス 3">
            <a:extLst>
              <a:ext uri="{FF2B5EF4-FFF2-40B4-BE49-F238E27FC236}">
                <a16:creationId xmlns:a16="http://schemas.microsoft.com/office/drawing/2014/main" id="{9A595757-3426-47D4-91A9-68B208806B31}"/>
              </a:ext>
            </a:extLst>
          </p:cNvPr>
          <p:cNvSpPr txBox="1"/>
          <p:nvPr/>
        </p:nvSpPr>
        <p:spPr>
          <a:xfrm>
            <a:off x="885826" y="1581150"/>
            <a:ext cx="10387226" cy="4401205"/>
          </a:xfrm>
          <a:prstGeom prst="rect">
            <a:avLst/>
          </a:prstGeom>
          <a:noFill/>
        </p:spPr>
        <p:txBody>
          <a:bodyPr wrap="square" rtlCol="0">
            <a:spAutoFit/>
          </a:bodyPr>
          <a:lstStyle/>
          <a:p>
            <a:r>
              <a:rPr kumimoji="1" lang="ja-JP" altLang="en-US" sz="2000" dirty="0"/>
              <a:t>「雪と人間生活の問題（雪害）は科学技術の力のみでは解決できない種々の要素があり、人文社会科学的研究方法の</a:t>
            </a:r>
            <a:r>
              <a:rPr kumimoji="1" lang="en-US" altLang="ja-JP" sz="2000" dirty="0"/>
              <a:t>…</a:t>
            </a:r>
            <a:r>
              <a:rPr kumimoji="1" lang="ja-JP" altLang="en-US" sz="2000" dirty="0"/>
              <a:t>導入の必要」（雪氷学会講演予稿集、</a:t>
            </a:r>
            <a:r>
              <a:rPr kumimoji="1" lang="en-US" altLang="ja-JP" sz="2000" dirty="0"/>
              <a:t>1979.11</a:t>
            </a:r>
            <a:r>
              <a:rPr kumimoji="1" lang="ja-JP" altLang="en-US" sz="2000" dirty="0"/>
              <a:t>）</a:t>
            </a:r>
          </a:p>
          <a:p>
            <a:pPr marL="457200" indent="-457200">
              <a:buFont typeface="+mj-ea"/>
              <a:buAutoNum type="circleNumDbPlain"/>
            </a:pPr>
            <a:endParaRPr lang="ja-JP" altLang="en-US" sz="2400" dirty="0"/>
          </a:p>
          <a:p>
            <a:pPr marL="457200" indent="-457200">
              <a:buFont typeface="+mj-ea"/>
              <a:buAutoNum type="circleNumDbPlain"/>
            </a:pPr>
            <a:r>
              <a:rPr kumimoji="1" lang="ja-JP" altLang="en-US" sz="2400" b="1" dirty="0"/>
              <a:t>地方紙の雪害記事の収集</a:t>
            </a:r>
          </a:p>
          <a:p>
            <a:pPr marL="457200" indent="-457200">
              <a:buFont typeface="+mj-ea"/>
              <a:buAutoNum type="circleNumDbPlain"/>
            </a:pPr>
            <a:endParaRPr kumimoji="1" lang="ja-JP" altLang="en-US" sz="2400" dirty="0"/>
          </a:p>
          <a:p>
            <a:pPr marL="457200" indent="-457200">
              <a:buFont typeface="+mj-ea"/>
              <a:buAutoNum type="circleNumDbPlain"/>
            </a:pPr>
            <a:r>
              <a:rPr kumimoji="1" lang="ja-JP" altLang="en-US" sz="2400" dirty="0"/>
              <a:t>都市内の積雪の面的観測</a:t>
            </a:r>
          </a:p>
          <a:p>
            <a:pPr marL="457200" indent="-457200">
              <a:buFont typeface="+mj-ea"/>
              <a:buAutoNum type="circleNumDbPlain"/>
            </a:pPr>
            <a:endParaRPr kumimoji="1" lang="ja-JP" altLang="en-US" sz="2400" dirty="0"/>
          </a:p>
          <a:p>
            <a:pPr marL="457200" indent="-457200">
              <a:buFont typeface="+mj-ea"/>
              <a:buAutoNum type="circleNumDbPlain"/>
            </a:pPr>
            <a:r>
              <a:rPr kumimoji="1" lang="ja-JP" altLang="en-US" sz="2400" b="1" dirty="0"/>
              <a:t>雪国の現地実態調査</a:t>
            </a:r>
          </a:p>
          <a:p>
            <a:pPr marL="457200" indent="-457200">
              <a:buFont typeface="+mj-ea"/>
              <a:buAutoNum type="circleNumDbPlain"/>
            </a:pPr>
            <a:endParaRPr kumimoji="1" lang="ja-JP" altLang="en-US" sz="2400" dirty="0"/>
          </a:p>
          <a:p>
            <a:pPr marL="457200" indent="-457200">
              <a:buFont typeface="+mj-ea"/>
              <a:buAutoNum type="circleNumDbPlain"/>
            </a:pPr>
            <a:r>
              <a:rPr lang="ja-JP" altLang="en-US" sz="2400" dirty="0"/>
              <a:t>豪雪地帯市町村のアンケート調査</a:t>
            </a:r>
            <a:endParaRPr kumimoji="1" lang="ja-JP" altLang="en-US" sz="2400" dirty="0"/>
          </a:p>
          <a:p>
            <a:pPr marL="457200" indent="-457200">
              <a:buFont typeface="+mj-ea"/>
              <a:buAutoNum type="circleNumDbPlain"/>
            </a:pPr>
            <a:endParaRPr kumimoji="1" lang="ja-JP" altLang="en-US" sz="2400" dirty="0"/>
          </a:p>
          <a:p>
            <a:r>
              <a:rPr kumimoji="1" lang="ja-JP" altLang="en-US" sz="2400" dirty="0"/>
              <a:t>　  などを実施</a:t>
            </a:r>
          </a:p>
        </p:txBody>
      </p:sp>
      <p:pic>
        <p:nvPicPr>
          <p:cNvPr id="6" name="図 5">
            <a:extLst>
              <a:ext uri="{FF2B5EF4-FFF2-40B4-BE49-F238E27FC236}">
                <a16:creationId xmlns:a16="http://schemas.microsoft.com/office/drawing/2014/main" id="{65007325-4E51-40B8-BF06-801D3250A532}"/>
              </a:ext>
            </a:extLst>
          </p:cNvPr>
          <p:cNvPicPr>
            <a:picLocks noChangeAspect="1"/>
          </p:cNvPicPr>
          <p:nvPr/>
        </p:nvPicPr>
        <p:blipFill>
          <a:blip r:embed="rId2"/>
          <a:stretch>
            <a:fillRect/>
          </a:stretch>
        </p:blipFill>
        <p:spPr>
          <a:xfrm>
            <a:off x="6418100" y="2387695"/>
            <a:ext cx="2527028" cy="3315083"/>
          </a:xfrm>
          <a:prstGeom prst="rect">
            <a:avLst/>
          </a:prstGeom>
        </p:spPr>
      </p:pic>
      <p:pic>
        <p:nvPicPr>
          <p:cNvPr id="7" name="図 6">
            <a:extLst>
              <a:ext uri="{FF2B5EF4-FFF2-40B4-BE49-F238E27FC236}">
                <a16:creationId xmlns:a16="http://schemas.microsoft.com/office/drawing/2014/main" id="{BDCBE43B-01F4-4FB4-B4A5-2CAEFB6CB134}"/>
              </a:ext>
            </a:extLst>
          </p:cNvPr>
          <p:cNvPicPr>
            <a:picLocks noChangeAspect="1"/>
          </p:cNvPicPr>
          <p:nvPr/>
        </p:nvPicPr>
        <p:blipFill>
          <a:blip r:embed="rId3"/>
          <a:stretch>
            <a:fillRect/>
          </a:stretch>
        </p:blipFill>
        <p:spPr>
          <a:xfrm>
            <a:off x="9079877" y="2387694"/>
            <a:ext cx="2327924" cy="3315083"/>
          </a:xfrm>
          <a:prstGeom prst="rect">
            <a:avLst/>
          </a:prstGeom>
        </p:spPr>
      </p:pic>
      <p:sp>
        <p:nvSpPr>
          <p:cNvPr id="8" name="テキスト ボックス 7">
            <a:extLst>
              <a:ext uri="{FF2B5EF4-FFF2-40B4-BE49-F238E27FC236}">
                <a16:creationId xmlns:a16="http://schemas.microsoft.com/office/drawing/2014/main" id="{D2F11728-C075-418E-86CC-F00122AABBB4}"/>
              </a:ext>
            </a:extLst>
          </p:cNvPr>
          <p:cNvSpPr txBox="1"/>
          <p:nvPr/>
        </p:nvSpPr>
        <p:spPr>
          <a:xfrm>
            <a:off x="2299989" y="2947986"/>
            <a:ext cx="2891136" cy="369332"/>
          </a:xfrm>
          <a:prstGeom prst="rect">
            <a:avLst/>
          </a:prstGeom>
          <a:noFill/>
        </p:spPr>
        <p:txBody>
          <a:bodyPr wrap="square" rtlCol="0">
            <a:spAutoFit/>
          </a:bodyPr>
          <a:lstStyle/>
          <a:p>
            <a:r>
              <a:rPr kumimoji="1" lang="ja-JP" altLang="en-US" b="1" dirty="0">
                <a:solidFill>
                  <a:schemeClr val="accent1"/>
                </a:solidFill>
              </a:rPr>
              <a:t>人身雪害データベース</a:t>
            </a:r>
          </a:p>
        </p:txBody>
      </p:sp>
      <p:sp>
        <p:nvSpPr>
          <p:cNvPr id="9" name="テキスト ボックス 8">
            <a:extLst>
              <a:ext uri="{FF2B5EF4-FFF2-40B4-BE49-F238E27FC236}">
                <a16:creationId xmlns:a16="http://schemas.microsoft.com/office/drawing/2014/main" id="{E67E0E59-99EE-49C7-A1C6-F9C1AC168F14}"/>
              </a:ext>
            </a:extLst>
          </p:cNvPr>
          <p:cNvSpPr txBox="1"/>
          <p:nvPr/>
        </p:nvSpPr>
        <p:spPr>
          <a:xfrm>
            <a:off x="2299989" y="3675905"/>
            <a:ext cx="2819400" cy="369332"/>
          </a:xfrm>
          <a:prstGeom prst="rect">
            <a:avLst/>
          </a:prstGeom>
          <a:noFill/>
        </p:spPr>
        <p:txBody>
          <a:bodyPr wrap="square" rtlCol="0">
            <a:spAutoFit/>
          </a:bodyPr>
          <a:lstStyle/>
          <a:p>
            <a:r>
              <a:rPr kumimoji="1" lang="ja-JP" altLang="en-US" b="1" dirty="0">
                <a:solidFill>
                  <a:schemeClr val="accent1"/>
                </a:solidFill>
              </a:rPr>
              <a:t>雪害度メッシュマップ</a:t>
            </a:r>
          </a:p>
        </p:txBody>
      </p:sp>
      <p:sp>
        <p:nvSpPr>
          <p:cNvPr id="11" name="テキスト ボックス 10">
            <a:extLst>
              <a:ext uri="{FF2B5EF4-FFF2-40B4-BE49-F238E27FC236}">
                <a16:creationId xmlns:a16="http://schemas.microsoft.com/office/drawing/2014/main" id="{844CDF96-AC0F-475E-9F81-C18E5E78DC56}"/>
              </a:ext>
            </a:extLst>
          </p:cNvPr>
          <p:cNvSpPr txBox="1"/>
          <p:nvPr/>
        </p:nvSpPr>
        <p:spPr>
          <a:xfrm>
            <a:off x="2299989" y="4403824"/>
            <a:ext cx="2819400" cy="369332"/>
          </a:xfrm>
          <a:prstGeom prst="rect">
            <a:avLst/>
          </a:prstGeom>
          <a:noFill/>
        </p:spPr>
        <p:txBody>
          <a:bodyPr wrap="square" rtlCol="0">
            <a:spAutoFit/>
          </a:bodyPr>
          <a:lstStyle/>
          <a:p>
            <a:r>
              <a:rPr kumimoji="1" lang="ja-JP" altLang="en-US" b="1" dirty="0">
                <a:solidFill>
                  <a:schemeClr val="accent1"/>
                </a:solidFill>
              </a:rPr>
              <a:t>名寄から鳥取まで</a:t>
            </a:r>
          </a:p>
        </p:txBody>
      </p:sp>
      <p:sp>
        <p:nvSpPr>
          <p:cNvPr id="13" name="テキスト ボックス 12">
            <a:extLst>
              <a:ext uri="{FF2B5EF4-FFF2-40B4-BE49-F238E27FC236}">
                <a16:creationId xmlns:a16="http://schemas.microsoft.com/office/drawing/2014/main" id="{50857DE4-3280-49F8-8C59-8485D236C431}"/>
              </a:ext>
            </a:extLst>
          </p:cNvPr>
          <p:cNvSpPr txBox="1"/>
          <p:nvPr/>
        </p:nvSpPr>
        <p:spPr>
          <a:xfrm>
            <a:off x="2299989" y="5092184"/>
            <a:ext cx="3329286" cy="369332"/>
          </a:xfrm>
          <a:prstGeom prst="rect">
            <a:avLst/>
          </a:prstGeom>
          <a:noFill/>
        </p:spPr>
        <p:txBody>
          <a:bodyPr wrap="square" rtlCol="0">
            <a:spAutoFit/>
          </a:bodyPr>
          <a:lstStyle/>
          <a:p>
            <a:r>
              <a:rPr kumimoji="1" lang="ja-JP" altLang="en-US" b="1" dirty="0">
                <a:solidFill>
                  <a:schemeClr val="accent1"/>
                </a:solidFill>
              </a:rPr>
              <a:t>データシート・マップの刊行</a:t>
            </a:r>
          </a:p>
        </p:txBody>
      </p:sp>
      <p:sp>
        <p:nvSpPr>
          <p:cNvPr id="2" name="テキスト ボックス 1">
            <a:extLst>
              <a:ext uri="{FF2B5EF4-FFF2-40B4-BE49-F238E27FC236}">
                <a16:creationId xmlns:a16="http://schemas.microsoft.com/office/drawing/2014/main" id="{7C930B3F-C33C-4E48-8A65-0155156917C0}"/>
              </a:ext>
            </a:extLst>
          </p:cNvPr>
          <p:cNvSpPr txBox="1"/>
          <p:nvPr/>
        </p:nvSpPr>
        <p:spPr>
          <a:xfrm>
            <a:off x="6473057" y="5702777"/>
            <a:ext cx="5025889" cy="338554"/>
          </a:xfrm>
          <a:prstGeom prst="rect">
            <a:avLst/>
          </a:prstGeom>
          <a:noFill/>
        </p:spPr>
        <p:txBody>
          <a:bodyPr wrap="square" rtlCol="0">
            <a:spAutoFit/>
          </a:bodyPr>
          <a:lstStyle/>
          <a:p>
            <a:r>
              <a:rPr kumimoji="1" lang="ja-JP" altLang="en-US" sz="1600" b="1" dirty="0"/>
              <a:t>雪害度メッシュマップ　　　　現地調査（鳥取県）</a:t>
            </a:r>
          </a:p>
        </p:txBody>
      </p:sp>
      <p:sp>
        <p:nvSpPr>
          <p:cNvPr id="5" name="スライド番号プレースホルダー 4">
            <a:extLst>
              <a:ext uri="{FF2B5EF4-FFF2-40B4-BE49-F238E27FC236}">
                <a16:creationId xmlns:a16="http://schemas.microsoft.com/office/drawing/2014/main" id="{D217317E-5463-4477-981C-F5CDC5545F40}"/>
              </a:ext>
            </a:extLst>
          </p:cNvPr>
          <p:cNvSpPr>
            <a:spLocks noGrp="1"/>
          </p:cNvSpPr>
          <p:nvPr>
            <p:ph type="sldNum" sz="quarter" idx="12"/>
          </p:nvPr>
        </p:nvSpPr>
        <p:spPr/>
        <p:txBody>
          <a:bodyPr/>
          <a:lstStyle/>
          <a:p>
            <a:fld id="{7BFA35ED-C4EE-4947-88BD-F6555D2E7297}" type="slidenum">
              <a:rPr kumimoji="1" lang="ja-JP" altLang="en-US" smtClean="0"/>
              <a:t>3</a:t>
            </a:fld>
            <a:endParaRPr kumimoji="1" lang="ja-JP" altLang="en-US"/>
          </a:p>
        </p:txBody>
      </p:sp>
    </p:spTree>
    <p:extLst>
      <p:ext uri="{BB962C8B-B14F-4D97-AF65-F5344CB8AC3E}">
        <p14:creationId xmlns:p14="http://schemas.microsoft.com/office/powerpoint/2010/main" val="215976327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F3E648F-41AE-4B9F-91A1-700D63B9C828}"/>
              </a:ext>
            </a:extLst>
          </p:cNvPr>
          <p:cNvSpPr txBox="1"/>
          <p:nvPr/>
        </p:nvSpPr>
        <p:spPr>
          <a:xfrm>
            <a:off x="478874" y="1381125"/>
            <a:ext cx="10387226" cy="4708981"/>
          </a:xfrm>
          <a:prstGeom prst="rect">
            <a:avLst/>
          </a:prstGeom>
          <a:noFill/>
        </p:spPr>
        <p:txBody>
          <a:bodyPr wrap="square" rtlCol="0">
            <a:spAutoFit/>
          </a:bodyPr>
          <a:lstStyle/>
          <a:p>
            <a:r>
              <a:rPr kumimoji="1" lang="ja-JP" altLang="en-US" sz="2000" dirty="0"/>
              <a:t>人文社会科学というよりは、生活科学というべき</a:t>
            </a:r>
          </a:p>
          <a:p>
            <a:r>
              <a:rPr lang="ja-JP" altLang="en-US" sz="2000" dirty="0"/>
              <a:t>もともと建築は人間生活の入れ物づくり</a:t>
            </a:r>
          </a:p>
          <a:p>
            <a:r>
              <a:rPr lang="ja-JP" altLang="en-US" sz="4000" dirty="0">
                <a:solidFill>
                  <a:srgbClr val="FF0000"/>
                </a:solidFill>
              </a:rPr>
              <a:t>→「生活の仕組みに学べ」</a:t>
            </a:r>
          </a:p>
          <a:p>
            <a:r>
              <a:rPr lang="ja-JP" altLang="en-US" sz="2000" dirty="0"/>
              <a:t>と教育されてきた。</a:t>
            </a:r>
          </a:p>
          <a:p>
            <a:endParaRPr kumimoji="1" lang="ja-JP" altLang="en-US" sz="2000" dirty="0"/>
          </a:p>
          <a:p>
            <a:endParaRPr lang="ja-JP" altLang="en-US" sz="2000" dirty="0"/>
          </a:p>
          <a:p>
            <a:endParaRPr kumimoji="1" lang="ja-JP" altLang="en-US" sz="2000" dirty="0"/>
          </a:p>
          <a:p>
            <a:endParaRPr lang="ja-JP" altLang="en-US" sz="2000" dirty="0"/>
          </a:p>
          <a:p>
            <a:endParaRPr kumimoji="1" lang="ja-JP" altLang="en-US" sz="2000" dirty="0"/>
          </a:p>
          <a:p>
            <a:endParaRPr lang="ja-JP" altLang="en-US" sz="2000" dirty="0"/>
          </a:p>
          <a:p>
            <a:endParaRPr kumimoji="1" lang="ja-JP" altLang="en-US" sz="2000" dirty="0"/>
          </a:p>
          <a:p>
            <a:endParaRPr lang="ja-JP" altLang="en-US" sz="2000" dirty="0"/>
          </a:p>
          <a:p>
            <a:r>
              <a:rPr lang="ja-JP" altLang="en-US" sz="2000" dirty="0"/>
              <a:t>それまで＜生活構造論＞を基礎に取り組んできた</a:t>
            </a:r>
          </a:p>
          <a:p>
            <a:r>
              <a:rPr lang="ja-JP" altLang="en-US" sz="2000" dirty="0"/>
              <a:t>研究方法がそのまま使えることを確信</a:t>
            </a:r>
          </a:p>
        </p:txBody>
      </p:sp>
      <p:pic>
        <p:nvPicPr>
          <p:cNvPr id="9" name="図 8">
            <a:extLst>
              <a:ext uri="{FF2B5EF4-FFF2-40B4-BE49-F238E27FC236}">
                <a16:creationId xmlns:a16="http://schemas.microsoft.com/office/drawing/2014/main" id="{CBC93B40-203D-42A8-85C7-A581D718E3A4}"/>
              </a:ext>
            </a:extLst>
          </p:cNvPr>
          <p:cNvPicPr>
            <a:picLocks noChangeAspect="1"/>
          </p:cNvPicPr>
          <p:nvPr/>
        </p:nvPicPr>
        <p:blipFill>
          <a:blip r:embed="rId2"/>
          <a:stretch>
            <a:fillRect/>
          </a:stretch>
        </p:blipFill>
        <p:spPr>
          <a:xfrm>
            <a:off x="7105748" y="1217024"/>
            <a:ext cx="4881179" cy="4873082"/>
          </a:xfrm>
          <a:prstGeom prst="rect">
            <a:avLst/>
          </a:prstGeom>
        </p:spPr>
      </p:pic>
      <p:sp>
        <p:nvSpPr>
          <p:cNvPr id="11" name="テキスト ボックス 10">
            <a:extLst>
              <a:ext uri="{FF2B5EF4-FFF2-40B4-BE49-F238E27FC236}">
                <a16:creationId xmlns:a16="http://schemas.microsoft.com/office/drawing/2014/main" id="{4B9F611C-47D1-4C68-A4E1-89B0DBCE65DB}"/>
              </a:ext>
            </a:extLst>
          </p:cNvPr>
          <p:cNvSpPr txBox="1"/>
          <p:nvPr/>
        </p:nvSpPr>
        <p:spPr>
          <a:xfrm>
            <a:off x="7008542" y="2179136"/>
            <a:ext cx="1563691" cy="3693319"/>
          </a:xfrm>
          <a:prstGeom prst="rect">
            <a:avLst/>
          </a:prstGeom>
          <a:solidFill>
            <a:schemeClr val="bg1"/>
          </a:solidFill>
        </p:spPr>
        <p:txBody>
          <a:bodyPr wrap="square" rtlCol="0">
            <a:spAutoFit/>
          </a:bodyPr>
          <a:lstStyle/>
          <a:p>
            <a:r>
              <a:rPr kumimoji="1" lang="en-US" altLang="ja-JP" dirty="0"/>
              <a:t>a.</a:t>
            </a:r>
            <a:r>
              <a:rPr lang="ja-JP" altLang="en-US" dirty="0"/>
              <a:t>開放的労働</a:t>
            </a:r>
          </a:p>
          <a:p>
            <a:r>
              <a:rPr lang="ja-JP" altLang="en-US" dirty="0"/>
              <a:t>　市場中核部</a:t>
            </a:r>
          </a:p>
          <a:p>
            <a:r>
              <a:rPr lang="ja-JP" altLang="en-US" dirty="0"/>
              <a:t>　地域</a:t>
            </a:r>
          </a:p>
          <a:p>
            <a:endParaRPr kumimoji="1" lang="ja-JP" altLang="en-US" dirty="0"/>
          </a:p>
          <a:p>
            <a:pPr algn="r"/>
            <a:r>
              <a:rPr lang="en-US" altLang="ja-JP" dirty="0"/>
              <a:t>b.</a:t>
            </a:r>
            <a:r>
              <a:rPr lang="ja-JP" altLang="en-US" dirty="0"/>
              <a:t>開放的労働</a:t>
            </a:r>
          </a:p>
          <a:p>
            <a:pPr algn="r"/>
            <a:r>
              <a:rPr lang="ja-JP" altLang="en-US" dirty="0"/>
              <a:t>　市場周辺部</a:t>
            </a:r>
          </a:p>
          <a:p>
            <a:r>
              <a:rPr lang="ja-JP" altLang="en-US" dirty="0"/>
              <a:t>　 地域</a:t>
            </a:r>
          </a:p>
          <a:p>
            <a:endParaRPr lang="ja-JP" altLang="en-US" dirty="0"/>
          </a:p>
          <a:p>
            <a:r>
              <a:rPr kumimoji="1" lang="en-US" altLang="ja-JP" b="1" dirty="0"/>
              <a:t>c.</a:t>
            </a:r>
            <a:r>
              <a:rPr kumimoji="1" lang="ja-JP" altLang="en-US" b="1" dirty="0"/>
              <a:t>閉鎖的労働</a:t>
            </a:r>
          </a:p>
          <a:p>
            <a:r>
              <a:rPr kumimoji="1" lang="ja-JP" altLang="en-US" b="1" dirty="0"/>
              <a:t>　市場地域</a:t>
            </a:r>
          </a:p>
          <a:p>
            <a:pPr algn="r"/>
            <a:endParaRPr kumimoji="1" lang="ja-JP" altLang="en-US" dirty="0"/>
          </a:p>
          <a:p>
            <a:pPr algn="r"/>
            <a:r>
              <a:rPr lang="en-US" altLang="ja-JP" dirty="0"/>
              <a:t>d.</a:t>
            </a:r>
            <a:r>
              <a:rPr lang="ja-JP" altLang="en-US" dirty="0"/>
              <a:t>空白的な地</a:t>
            </a:r>
          </a:p>
          <a:p>
            <a:r>
              <a:rPr lang="ja-JP" altLang="en-US" dirty="0"/>
              <a:t>　 域</a:t>
            </a:r>
            <a:endParaRPr kumimoji="1" lang="ja-JP" altLang="en-US" dirty="0"/>
          </a:p>
        </p:txBody>
      </p:sp>
      <p:sp>
        <p:nvSpPr>
          <p:cNvPr id="3" name="テキスト ボックス 2">
            <a:extLst>
              <a:ext uri="{FF2B5EF4-FFF2-40B4-BE49-F238E27FC236}">
                <a16:creationId xmlns:a16="http://schemas.microsoft.com/office/drawing/2014/main" id="{1C68DE76-61F6-4E22-A8D9-E6B085D7DDEF}"/>
              </a:ext>
            </a:extLst>
          </p:cNvPr>
          <p:cNvSpPr txBox="1"/>
          <p:nvPr/>
        </p:nvSpPr>
        <p:spPr>
          <a:xfrm>
            <a:off x="390525" y="483899"/>
            <a:ext cx="6762750" cy="584775"/>
          </a:xfrm>
          <a:prstGeom prst="rect">
            <a:avLst/>
          </a:prstGeom>
          <a:noFill/>
        </p:spPr>
        <p:txBody>
          <a:bodyPr wrap="square" rtlCol="0">
            <a:spAutoFit/>
          </a:bodyPr>
          <a:lstStyle/>
          <a:p>
            <a:pPr algn="ctr"/>
            <a:r>
              <a:rPr kumimoji="1" lang="ja-JP" altLang="en-US" sz="3200" dirty="0"/>
              <a:t>研究者としてのバックグラウンド</a:t>
            </a:r>
          </a:p>
        </p:txBody>
      </p:sp>
      <p:pic>
        <p:nvPicPr>
          <p:cNvPr id="6" name="図 5">
            <a:extLst>
              <a:ext uri="{FF2B5EF4-FFF2-40B4-BE49-F238E27FC236}">
                <a16:creationId xmlns:a16="http://schemas.microsoft.com/office/drawing/2014/main" id="{0F0DD732-A913-487D-A2C3-A749A5D25954}"/>
              </a:ext>
            </a:extLst>
          </p:cNvPr>
          <p:cNvPicPr>
            <a:picLocks noChangeAspect="1"/>
          </p:cNvPicPr>
          <p:nvPr/>
        </p:nvPicPr>
        <p:blipFill>
          <a:blip r:embed="rId3"/>
          <a:stretch>
            <a:fillRect/>
          </a:stretch>
        </p:blipFill>
        <p:spPr>
          <a:xfrm>
            <a:off x="1121462" y="3117353"/>
            <a:ext cx="2214911" cy="2048793"/>
          </a:xfrm>
          <a:prstGeom prst="rect">
            <a:avLst/>
          </a:prstGeom>
        </p:spPr>
      </p:pic>
      <p:pic>
        <p:nvPicPr>
          <p:cNvPr id="7" name="図 6">
            <a:extLst>
              <a:ext uri="{FF2B5EF4-FFF2-40B4-BE49-F238E27FC236}">
                <a16:creationId xmlns:a16="http://schemas.microsoft.com/office/drawing/2014/main" id="{C5BCD3E3-FDDF-43C9-B1A4-D4A7382D3B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1409" y="3117353"/>
            <a:ext cx="1941078" cy="2048793"/>
          </a:xfrm>
          <a:prstGeom prst="rect">
            <a:avLst/>
          </a:prstGeom>
        </p:spPr>
      </p:pic>
      <p:sp>
        <p:nvSpPr>
          <p:cNvPr id="13" name="テキスト ボックス 12">
            <a:extLst>
              <a:ext uri="{FF2B5EF4-FFF2-40B4-BE49-F238E27FC236}">
                <a16:creationId xmlns:a16="http://schemas.microsoft.com/office/drawing/2014/main" id="{9018D3E9-3DF1-4B9C-ACB9-B99248E9DFED}"/>
              </a:ext>
            </a:extLst>
          </p:cNvPr>
          <p:cNvSpPr txBox="1"/>
          <p:nvPr/>
        </p:nvSpPr>
        <p:spPr>
          <a:xfrm>
            <a:off x="7008542" y="1315025"/>
            <a:ext cx="2386780" cy="646331"/>
          </a:xfrm>
          <a:prstGeom prst="rect">
            <a:avLst/>
          </a:prstGeom>
          <a:solidFill>
            <a:schemeClr val="bg1"/>
          </a:solidFill>
        </p:spPr>
        <p:txBody>
          <a:bodyPr wrap="square" rtlCol="0">
            <a:spAutoFit/>
          </a:bodyPr>
          <a:lstStyle/>
          <a:p>
            <a:r>
              <a:rPr kumimoji="1" lang="ja-JP" altLang="en-US" b="1" dirty="0"/>
              <a:t>通勤圏の生活構造的限定</a:t>
            </a:r>
            <a:r>
              <a:rPr kumimoji="1" lang="ja-JP" altLang="en-US" sz="1400" dirty="0"/>
              <a:t>（東北地理・</a:t>
            </a:r>
            <a:r>
              <a:rPr kumimoji="1" lang="en-US" altLang="ja-JP" sz="1400" dirty="0"/>
              <a:t>1978</a:t>
            </a:r>
            <a:r>
              <a:rPr kumimoji="1" lang="ja-JP" altLang="en-US" sz="1400" dirty="0"/>
              <a:t>）</a:t>
            </a:r>
          </a:p>
        </p:txBody>
      </p:sp>
      <p:sp>
        <p:nvSpPr>
          <p:cNvPr id="14" name="テキスト ボックス 13">
            <a:extLst>
              <a:ext uri="{FF2B5EF4-FFF2-40B4-BE49-F238E27FC236}">
                <a16:creationId xmlns:a16="http://schemas.microsoft.com/office/drawing/2014/main" id="{49CA8EEF-31ED-4A59-8F66-E2E206E0A39F}"/>
              </a:ext>
            </a:extLst>
          </p:cNvPr>
          <p:cNvSpPr txBox="1"/>
          <p:nvPr/>
        </p:nvSpPr>
        <p:spPr>
          <a:xfrm>
            <a:off x="701551" y="3429000"/>
            <a:ext cx="430887" cy="1400175"/>
          </a:xfrm>
          <a:prstGeom prst="rect">
            <a:avLst/>
          </a:prstGeom>
          <a:noFill/>
        </p:spPr>
        <p:txBody>
          <a:bodyPr vert="eaVert" wrap="square" rtlCol="0">
            <a:spAutoFit/>
          </a:bodyPr>
          <a:lstStyle/>
          <a:p>
            <a:pPr algn="ctr"/>
            <a:r>
              <a:rPr kumimoji="1" lang="ja-JP" altLang="en-US" sz="1600" dirty="0"/>
              <a:t>今　和次郎</a:t>
            </a:r>
          </a:p>
        </p:txBody>
      </p:sp>
      <p:sp>
        <p:nvSpPr>
          <p:cNvPr id="16" name="テキスト ボックス 15">
            <a:extLst>
              <a:ext uri="{FF2B5EF4-FFF2-40B4-BE49-F238E27FC236}">
                <a16:creationId xmlns:a16="http://schemas.microsoft.com/office/drawing/2014/main" id="{0C5D0767-35C9-419F-8FA5-3E81F42FEE6F}"/>
              </a:ext>
            </a:extLst>
          </p:cNvPr>
          <p:cNvSpPr txBox="1"/>
          <p:nvPr/>
        </p:nvSpPr>
        <p:spPr>
          <a:xfrm>
            <a:off x="5624768" y="3441661"/>
            <a:ext cx="430887" cy="1400175"/>
          </a:xfrm>
          <a:prstGeom prst="rect">
            <a:avLst/>
          </a:prstGeom>
          <a:noFill/>
        </p:spPr>
        <p:txBody>
          <a:bodyPr vert="eaVert" wrap="square" rtlCol="0">
            <a:spAutoFit/>
          </a:bodyPr>
          <a:lstStyle/>
          <a:p>
            <a:pPr algn="ctr"/>
            <a:r>
              <a:rPr kumimoji="1" lang="ja-JP" altLang="en-US" sz="1600" dirty="0"/>
              <a:t>佐々木嘉彦</a:t>
            </a:r>
          </a:p>
        </p:txBody>
      </p:sp>
      <p:sp>
        <p:nvSpPr>
          <p:cNvPr id="17" name="二等辺三角形 16">
            <a:extLst>
              <a:ext uri="{FF2B5EF4-FFF2-40B4-BE49-F238E27FC236}">
                <a16:creationId xmlns:a16="http://schemas.microsoft.com/office/drawing/2014/main" id="{8460713E-ECFB-4815-BFA5-13090F9857B8}"/>
              </a:ext>
            </a:extLst>
          </p:cNvPr>
          <p:cNvSpPr/>
          <p:nvPr/>
        </p:nvSpPr>
        <p:spPr>
          <a:xfrm rot="5400000">
            <a:off x="3382299" y="4021565"/>
            <a:ext cx="294700" cy="1921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8AFFF261-53FD-4F86-82E0-073212C3A195}"/>
              </a:ext>
            </a:extLst>
          </p:cNvPr>
          <p:cNvSpPr>
            <a:spLocks noGrp="1"/>
          </p:cNvSpPr>
          <p:nvPr>
            <p:ph type="sldNum" sz="quarter" idx="12"/>
          </p:nvPr>
        </p:nvSpPr>
        <p:spPr/>
        <p:txBody>
          <a:bodyPr/>
          <a:lstStyle/>
          <a:p>
            <a:fld id="{7BFA35ED-C4EE-4947-88BD-F6555D2E7297}" type="slidenum">
              <a:rPr kumimoji="1" lang="ja-JP" altLang="en-US" smtClean="0"/>
              <a:t>4</a:t>
            </a:fld>
            <a:endParaRPr kumimoji="1" lang="ja-JP" altLang="en-US"/>
          </a:p>
        </p:txBody>
      </p:sp>
    </p:spTree>
    <p:extLst>
      <p:ext uri="{BB962C8B-B14F-4D97-AF65-F5344CB8AC3E}">
        <p14:creationId xmlns:p14="http://schemas.microsoft.com/office/powerpoint/2010/main" val="303485722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雲 7">
            <a:extLst>
              <a:ext uri="{FF2B5EF4-FFF2-40B4-BE49-F238E27FC236}">
                <a16:creationId xmlns:a16="http://schemas.microsoft.com/office/drawing/2014/main" id="{8CA33AC1-F6F1-454C-8F08-EF9A2563B5EE}"/>
              </a:ext>
            </a:extLst>
          </p:cNvPr>
          <p:cNvSpPr/>
          <p:nvPr/>
        </p:nvSpPr>
        <p:spPr>
          <a:xfrm>
            <a:off x="6886575" y="4655030"/>
            <a:ext cx="3867150" cy="1668751"/>
          </a:xfrm>
          <a:prstGeom prst="cloud">
            <a:avLst/>
          </a:prstGeom>
          <a:noFill/>
          <a:ln w="571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C32CC59-2309-4A54-B246-38A9A66EDDA0}"/>
              </a:ext>
            </a:extLst>
          </p:cNvPr>
          <p:cNvSpPr txBox="1"/>
          <p:nvPr/>
        </p:nvSpPr>
        <p:spPr>
          <a:xfrm>
            <a:off x="390525" y="483899"/>
            <a:ext cx="6762750" cy="584775"/>
          </a:xfrm>
          <a:prstGeom prst="rect">
            <a:avLst/>
          </a:prstGeom>
          <a:noFill/>
        </p:spPr>
        <p:txBody>
          <a:bodyPr wrap="square" rtlCol="0">
            <a:spAutoFit/>
          </a:bodyPr>
          <a:lstStyle/>
          <a:p>
            <a:pPr algn="ctr"/>
            <a:r>
              <a:rPr kumimoji="1" lang="ja-JP" altLang="en-US" sz="3200" dirty="0"/>
              <a:t>「雪害研究論序説」から「雪害」へ</a:t>
            </a:r>
          </a:p>
        </p:txBody>
      </p:sp>
      <p:sp>
        <p:nvSpPr>
          <p:cNvPr id="4" name="テキスト ボックス 3">
            <a:extLst>
              <a:ext uri="{FF2B5EF4-FFF2-40B4-BE49-F238E27FC236}">
                <a16:creationId xmlns:a16="http://schemas.microsoft.com/office/drawing/2014/main" id="{1C807825-2EB2-4971-A060-E9BF7812EC5B}"/>
              </a:ext>
            </a:extLst>
          </p:cNvPr>
          <p:cNvSpPr txBox="1"/>
          <p:nvPr/>
        </p:nvSpPr>
        <p:spPr>
          <a:xfrm>
            <a:off x="876300" y="1266825"/>
            <a:ext cx="5286375" cy="4893647"/>
          </a:xfrm>
          <a:prstGeom prst="rect">
            <a:avLst/>
          </a:prstGeom>
          <a:noFill/>
        </p:spPr>
        <p:txBody>
          <a:bodyPr wrap="square" rtlCol="0">
            <a:spAutoFit/>
          </a:bodyPr>
          <a:lstStyle/>
          <a:p>
            <a:r>
              <a:rPr kumimoji="1" lang="ja-JP" altLang="en-US" sz="2400" dirty="0"/>
              <a:t>雪害研究論序説</a:t>
            </a:r>
          </a:p>
          <a:p>
            <a:r>
              <a:rPr kumimoji="1" lang="ja-JP" altLang="en-US" sz="2400" dirty="0"/>
              <a:t>（</a:t>
            </a:r>
            <a:r>
              <a:rPr kumimoji="1" lang="en-US" altLang="ja-JP" sz="2400" dirty="0"/>
              <a:t>1983</a:t>
            </a:r>
            <a:r>
              <a:rPr kumimoji="1" lang="ja-JP" altLang="en-US" sz="2400" dirty="0"/>
              <a:t>）</a:t>
            </a:r>
          </a:p>
          <a:p>
            <a:endParaRPr kumimoji="1" lang="ja-JP" altLang="en-US" sz="2400" dirty="0"/>
          </a:p>
          <a:p>
            <a:pPr marL="342900" indent="-342900">
              <a:buFont typeface="Wingdings" panose="05000000000000000000" pitchFamily="2" charset="2"/>
              <a:buChar char="Ø"/>
            </a:pPr>
            <a:r>
              <a:rPr kumimoji="1" lang="ja-JP" altLang="en-US" sz="2000" b="1" dirty="0"/>
              <a:t>雪害の特徴</a:t>
            </a:r>
          </a:p>
          <a:p>
            <a:r>
              <a:rPr kumimoji="1" lang="ja-JP" altLang="en-US" dirty="0"/>
              <a:t>　　　変化する雪害観／雪害の社会性／災害の</a:t>
            </a:r>
          </a:p>
          <a:p>
            <a:r>
              <a:rPr kumimoji="1" lang="ja-JP" altLang="en-US" dirty="0"/>
              <a:t>　　　広域性／長期性／日常性／主観性</a:t>
            </a:r>
          </a:p>
          <a:p>
            <a:pPr marL="342900" indent="-342900">
              <a:buFont typeface="Wingdings" panose="05000000000000000000" pitchFamily="2" charset="2"/>
              <a:buChar char="Ø"/>
            </a:pPr>
            <a:r>
              <a:rPr kumimoji="1" lang="ja-JP" altLang="en-US" sz="2000" b="1" dirty="0"/>
              <a:t>災害対策研究としての雪害研究</a:t>
            </a:r>
          </a:p>
          <a:p>
            <a:r>
              <a:rPr kumimoji="1" lang="ja-JP" altLang="en-US" dirty="0"/>
              <a:t>　　　異常現象から生活歪曲の視点へ／対策技術</a:t>
            </a:r>
          </a:p>
          <a:p>
            <a:r>
              <a:rPr kumimoji="1" lang="ja-JP" altLang="en-US" dirty="0"/>
              <a:t>　　　の学から目標定立の学へ／計画研究の視点</a:t>
            </a:r>
          </a:p>
          <a:p>
            <a:pPr marL="342900" indent="-342900">
              <a:buFont typeface="Wingdings" panose="05000000000000000000" pitchFamily="2" charset="2"/>
              <a:buChar char="Ø"/>
            </a:pPr>
            <a:r>
              <a:rPr kumimoji="1" lang="ja-JP" altLang="en-US" sz="2000" b="1" dirty="0"/>
              <a:t>研究課題の諸局面</a:t>
            </a:r>
          </a:p>
          <a:p>
            <a:r>
              <a:rPr kumimoji="1" lang="ja-JP" altLang="en-US" dirty="0"/>
              <a:t>　　</a:t>
            </a:r>
            <a:r>
              <a:rPr kumimoji="1" lang="en-US" altLang="ja-JP" dirty="0"/>
              <a:t>【</a:t>
            </a:r>
            <a:r>
              <a:rPr kumimoji="1" lang="ja-JP" altLang="en-US" dirty="0"/>
              <a:t>技術的手段とその適用に関する研究</a:t>
            </a:r>
            <a:r>
              <a:rPr kumimoji="1" lang="en-US" altLang="ja-JP" dirty="0"/>
              <a:t>】</a:t>
            </a:r>
            <a:r>
              <a:rPr kumimoji="1" lang="ja-JP" altLang="en-US" dirty="0"/>
              <a:t>　</a:t>
            </a:r>
          </a:p>
          <a:p>
            <a:r>
              <a:rPr kumimoji="1" lang="ja-JP" altLang="en-US" dirty="0"/>
              <a:t>　　　単体的技術からシステム的技術へ／災害機</a:t>
            </a:r>
          </a:p>
          <a:p>
            <a:r>
              <a:rPr kumimoji="1" lang="ja-JP" altLang="en-US" dirty="0"/>
              <a:t>　　　構のシステム的把握／実現目標の代替性</a:t>
            </a:r>
          </a:p>
          <a:p>
            <a:r>
              <a:rPr kumimoji="1" lang="ja-JP" altLang="en-US" dirty="0"/>
              <a:t>　　</a:t>
            </a:r>
            <a:r>
              <a:rPr kumimoji="1" lang="en-US" altLang="ja-JP" dirty="0"/>
              <a:t>【</a:t>
            </a:r>
            <a:r>
              <a:rPr kumimoji="1" lang="ja-JP" altLang="en-US" dirty="0"/>
              <a:t>目標定立的研究</a:t>
            </a:r>
            <a:r>
              <a:rPr kumimoji="1" lang="en-US" altLang="ja-JP" dirty="0"/>
              <a:t>】</a:t>
            </a:r>
            <a:endParaRPr kumimoji="1" lang="ja-JP" altLang="en-US" dirty="0"/>
          </a:p>
          <a:p>
            <a:r>
              <a:rPr kumimoji="1" lang="ja-JP" altLang="en-US" dirty="0"/>
              <a:t>　　　冬期生活の実態と生活要求の把握／目標定</a:t>
            </a:r>
          </a:p>
          <a:p>
            <a:r>
              <a:rPr kumimoji="1" lang="ja-JP" altLang="en-US" dirty="0"/>
              <a:t>　　　立および目標実現の主体の検討</a:t>
            </a:r>
          </a:p>
        </p:txBody>
      </p:sp>
      <p:sp>
        <p:nvSpPr>
          <p:cNvPr id="6" name="テキスト ボックス 5">
            <a:extLst>
              <a:ext uri="{FF2B5EF4-FFF2-40B4-BE49-F238E27FC236}">
                <a16:creationId xmlns:a16="http://schemas.microsoft.com/office/drawing/2014/main" id="{F9F926D3-386E-4801-A1B5-74880A63DEB1}"/>
              </a:ext>
            </a:extLst>
          </p:cNvPr>
          <p:cNvSpPr txBox="1"/>
          <p:nvPr/>
        </p:nvSpPr>
        <p:spPr>
          <a:xfrm>
            <a:off x="7000875" y="1266825"/>
            <a:ext cx="4314825" cy="3354765"/>
          </a:xfrm>
          <a:prstGeom prst="rect">
            <a:avLst/>
          </a:prstGeom>
          <a:noFill/>
        </p:spPr>
        <p:txBody>
          <a:bodyPr wrap="square" rtlCol="0">
            <a:spAutoFit/>
          </a:bodyPr>
          <a:lstStyle/>
          <a:p>
            <a:r>
              <a:rPr kumimoji="1" lang="ja-JP" altLang="en-US" sz="2400" dirty="0"/>
              <a:t>雪害－都市と地域の雪対策－</a:t>
            </a:r>
            <a:endParaRPr kumimoji="1" lang="en-US" altLang="ja-JP" sz="2400" dirty="0"/>
          </a:p>
          <a:p>
            <a:r>
              <a:rPr kumimoji="1" lang="ja-JP" altLang="en-US" sz="2400" dirty="0"/>
              <a:t>（</a:t>
            </a:r>
            <a:r>
              <a:rPr kumimoji="1" lang="en-US" altLang="ja-JP" sz="2400" dirty="0"/>
              <a:t>1987</a:t>
            </a:r>
            <a:r>
              <a:rPr kumimoji="1" lang="ja-JP" altLang="en-US" sz="2400" dirty="0"/>
              <a:t>）</a:t>
            </a:r>
          </a:p>
          <a:p>
            <a:endParaRPr kumimoji="1" lang="en-US" altLang="ja-JP" sz="2400" dirty="0"/>
          </a:p>
          <a:p>
            <a:pPr marL="342900" indent="-342900">
              <a:buFont typeface="Wingdings" panose="05000000000000000000" pitchFamily="2" charset="2"/>
              <a:buChar char="Ø"/>
            </a:pPr>
            <a:r>
              <a:rPr kumimoji="1" lang="ja-JP" altLang="en-US" sz="2000" b="1" dirty="0"/>
              <a:t>雪問題のとらえ方</a:t>
            </a:r>
          </a:p>
          <a:p>
            <a:pPr marL="342900" indent="-342900">
              <a:buFont typeface="Wingdings" panose="05000000000000000000" pitchFamily="2" charset="2"/>
              <a:buChar char="Ø"/>
            </a:pPr>
            <a:r>
              <a:rPr kumimoji="1" lang="ja-JP" altLang="en-US" sz="2000" b="1" dirty="0"/>
              <a:t>市街地の雪処理システム</a:t>
            </a:r>
          </a:p>
          <a:p>
            <a:pPr marL="342900" indent="-342900">
              <a:buFont typeface="Wingdings" panose="05000000000000000000" pitchFamily="2" charset="2"/>
              <a:buChar char="Ø"/>
            </a:pPr>
            <a:r>
              <a:rPr kumimoji="1" lang="ja-JP" altLang="en-US" sz="2000" b="1" dirty="0"/>
              <a:t>都市の耐雪化①市街地空間</a:t>
            </a:r>
          </a:p>
          <a:p>
            <a:pPr marL="342900" indent="-342900">
              <a:buFont typeface="Wingdings" panose="05000000000000000000" pitchFamily="2" charset="2"/>
              <a:buChar char="Ø"/>
            </a:pPr>
            <a:r>
              <a:rPr kumimoji="1" lang="ja-JP" altLang="en-US" sz="2000" b="1" dirty="0"/>
              <a:t>都市の耐雪化②都市構造</a:t>
            </a:r>
          </a:p>
          <a:p>
            <a:pPr marL="342900" indent="-342900">
              <a:buFont typeface="Wingdings" panose="05000000000000000000" pitchFamily="2" charset="2"/>
              <a:buChar char="Ø"/>
            </a:pPr>
            <a:r>
              <a:rPr kumimoji="1" lang="ja-JP" altLang="en-US" sz="2000" b="1" dirty="0"/>
              <a:t>農・山村地域の耐雪化</a:t>
            </a:r>
          </a:p>
          <a:p>
            <a:pPr marL="342900" indent="-342900">
              <a:buFont typeface="Wingdings" panose="05000000000000000000" pitchFamily="2" charset="2"/>
              <a:buChar char="Ø"/>
            </a:pPr>
            <a:r>
              <a:rPr kumimoji="1" lang="ja-JP" altLang="en-US" sz="2000" b="1" dirty="0"/>
              <a:t>雪情報システム</a:t>
            </a:r>
          </a:p>
          <a:p>
            <a:pPr marL="342900" indent="-342900">
              <a:buFont typeface="Wingdings" panose="05000000000000000000" pitchFamily="2" charset="2"/>
              <a:buChar char="Ø"/>
            </a:pPr>
            <a:r>
              <a:rPr kumimoji="1" lang="ja-JP" altLang="en-US" sz="2000" b="1" dirty="0"/>
              <a:t>社会的利雪と地域おこし</a:t>
            </a:r>
          </a:p>
        </p:txBody>
      </p:sp>
      <p:sp>
        <p:nvSpPr>
          <p:cNvPr id="7" name="テキスト ボックス 6">
            <a:extLst>
              <a:ext uri="{FF2B5EF4-FFF2-40B4-BE49-F238E27FC236}">
                <a16:creationId xmlns:a16="http://schemas.microsoft.com/office/drawing/2014/main" id="{48DF0081-9C96-4CB6-83DF-207A83C2323E}"/>
              </a:ext>
            </a:extLst>
          </p:cNvPr>
          <p:cNvSpPr txBox="1"/>
          <p:nvPr/>
        </p:nvSpPr>
        <p:spPr>
          <a:xfrm>
            <a:off x="7372350" y="4981575"/>
            <a:ext cx="3162299" cy="1015663"/>
          </a:xfrm>
          <a:prstGeom prst="rect">
            <a:avLst/>
          </a:prstGeom>
          <a:noFill/>
        </p:spPr>
        <p:txBody>
          <a:bodyPr wrap="square" rtlCol="0">
            <a:spAutoFit/>
          </a:bodyPr>
          <a:lstStyle/>
          <a:p>
            <a:r>
              <a:rPr kumimoji="1" lang="ja-JP" altLang="en-US" sz="2000" dirty="0">
                <a:solidFill>
                  <a:srgbClr val="002060"/>
                </a:solidFill>
              </a:rPr>
              <a:t>方法論はとりあえず措き、実態を整理して俯瞰</a:t>
            </a:r>
          </a:p>
          <a:p>
            <a:r>
              <a:rPr kumimoji="1" lang="ja-JP" altLang="en-US" sz="2000" dirty="0">
                <a:solidFill>
                  <a:srgbClr val="002060"/>
                </a:solidFill>
              </a:rPr>
              <a:t>することを目指した</a:t>
            </a:r>
          </a:p>
        </p:txBody>
      </p:sp>
      <p:sp>
        <p:nvSpPr>
          <p:cNvPr id="2" name="スライド番号プレースホルダー 1">
            <a:extLst>
              <a:ext uri="{FF2B5EF4-FFF2-40B4-BE49-F238E27FC236}">
                <a16:creationId xmlns:a16="http://schemas.microsoft.com/office/drawing/2014/main" id="{A4A31094-CD03-43D6-9837-8CEB0C040DEA}"/>
              </a:ext>
            </a:extLst>
          </p:cNvPr>
          <p:cNvSpPr>
            <a:spLocks noGrp="1"/>
          </p:cNvSpPr>
          <p:nvPr>
            <p:ph type="sldNum" sz="quarter" idx="12"/>
          </p:nvPr>
        </p:nvSpPr>
        <p:spPr/>
        <p:txBody>
          <a:bodyPr/>
          <a:lstStyle/>
          <a:p>
            <a:fld id="{7BFA35ED-C4EE-4947-88BD-F6555D2E7297}" type="slidenum">
              <a:rPr kumimoji="1" lang="ja-JP" altLang="en-US" smtClean="0"/>
              <a:t>5</a:t>
            </a:fld>
            <a:endParaRPr kumimoji="1" lang="ja-JP" altLang="en-US"/>
          </a:p>
        </p:txBody>
      </p:sp>
    </p:spTree>
    <p:extLst>
      <p:ext uri="{BB962C8B-B14F-4D97-AF65-F5344CB8AC3E}">
        <p14:creationId xmlns:p14="http://schemas.microsoft.com/office/powerpoint/2010/main" val="285693516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3F3F8D2-8DD1-4722-B917-98144EB56475}"/>
              </a:ext>
            </a:extLst>
          </p:cNvPr>
          <p:cNvSpPr>
            <a:spLocks noGrp="1" noChangeArrowheads="1"/>
          </p:cNvSpPr>
          <p:nvPr>
            <p:ph type="title"/>
          </p:nvPr>
        </p:nvSpPr>
        <p:spPr>
          <a:xfrm>
            <a:off x="1992313" y="1"/>
            <a:ext cx="8229600" cy="417513"/>
          </a:xfrm>
        </p:spPr>
        <p:txBody>
          <a:bodyPr/>
          <a:lstStyle/>
          <a:p>
            <a:r>
              <a:rPr lang="ja-JP" altLang="en-US" sz="2800" dirty="0"/>
              <a:t>雪害の特性</a:t>
            </a:r>
          </a:p>
        </p:txBody>
      </p:sp>
      <p:sp>
        <p:nvSpPr>
          <p:cNvPr id="16388" name="Oval 4">
            <a:extLst>
              <a:ext uri="{FF2B5EF4-FFF2-40B4-BE49-F238E27FC236}">
                <a16:creationId xmlns:a16="http://schemas.microsoft.com/office/drawing/2014/main" id="{7E51AA44-0464-4AE2-A33A-672EFE594B42}"/>
              </a:ext>
            </a:extLst>
          </p:cNvPr>
          <p:cNvSpPr>
            <a:spLocks noChangeArrowheads="1"/>
          </p:cNvSpPr>
          <p:nvPr/>
        </p:nvSpPr>
        <p:spPr bwMode="auto">
          <a:xfrm>
            <a:off x="4656138" y="2708276"/>
            <a:ext cx="2952750" cy="3382963"/>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ja-JP">
              <a:solidFill>
                <a:srgbClr val="000000"/>
              </a:solidFill>
              <a:latin typeface="Arial" panose="020B0604020202020204" pitchFamily="34" charset="0"/>
              <a:ea typeface="ＭＳ Ｐゴシック" panose="020B0600070205080204" pitchFamily="50" charset="-128"/>
            </a:endParaRPr>
          </a:p>
        </p:txBody>
      </p:sp>
      <p:sp>
        <p:nvSpPr>
          <p:cNvPr id="16389" name="Line 5">
            <a:extLst>
              <a:ext uri="{FF2B5EF4-FFF2-40B4-BE49-F238E27FC236}">
                <a16:creationId xmlns:a16="http://schemas.microsoft.com/office/drawing/2014/main" id="{464051D4-4DB4-46BA-8050-4544FCC62BE6}"/>
              </a:ext>
            </a:extLst>
          </p:cNvPr>
          <p:cNvSpPr>
            <a:spLocks noChangeShapeType="1"/>
          </p:cNvSpPr>
          <p:nvPr/>
        </p:nvSpPr>
        <p:spPr bwMode="auto">
          <a:xfrm>
            <a:off x="5087938" y="3284538"/>
            <a:ext cx="2087562" cy="0"/>
          </a:xfrm>
          <a:prstGeom prst="line">
            <a:avLst/>
          </a:prstGeom>
          <a:noFill/>
          <a:ln w="38100">
            <a:solidFill>
              <a:srgbClr val="00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390" name="Line 6">
            <a:extLst>
              <a:ext uri="{FF2B5EF4-FFF2-40B4-BE49-F238E27FC236}">
                <a16:creationId xmlns:a16="http://schemas.microsoft.com/office/drawing/2014/main" id="{2CAD5EA0-7624-4AC2-840A-79770AD78455}"/>
              </a:ext>
            </a:extLst>
          </p:cNvPr>
          <p:cNvSpPr>
            <a:spLocks noChangeShapeType="1"/>
          </p:cNvSpPr>
          <p:nvPr/>
        </p:nvSpPr>
        <p:spPr bwMode="auto">
          <a:xfrm>
            <a:off x="4727575" y="4508500"/>
            <a:ext cx="2808288" cy="0"/>
          </a:xfrm>
          <a:prstGeom prst="line">
            <a:avLst/>
          </a:prstGeom>
          <a:noFill/>
          <a:ln w="38100">
            <a:solidFill>
              <a:srgbClr val="00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391" name="Text Box 7">
            <a:extLst>
              <a:ext uri="{FF2B5EF4-FFF2-40B4-BE49-F238E27FC236}">
                <a16:creationId xmlns:a16="http://schemas.microsoft.com/office/drawing/2014/main" id="{E9ABA8D1-88F4-4102-A57C-81113AACC956}"/>
              </a:ext>
            </a:extLst>
          </p:cNvPr>
          <p:cNvSpPr txBox="1">
            <a:spLocks noChangeArrowheads="1"/>
          </p:cNvSpPr>
          <p:nvPr/>
        </p:nvSpPr>
        <p:spPr bwMode="auto">
          <a:xfrm>
            <a:off x="5875736" y="3933825"/>
            <a:ext cx="61555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fontAlgn="base">
              <a:spcBef>
                <a:spcPct val="50000"/>
              </a:spcBef>
              <a:spcAft>
                <a:spcPct val="0"/>
              </a:spcAft>
            </a:pPr>
            <a:r>
              <a:rPr lang="ja-JP" altLang="en-US" sz="2800" b="1" dirty="0">
                <a:solidFill>
                  <a:schemeClr val="bg1"/>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雪　害</a:t>
            </a:r>
          </a:p>
        </p:txBody>
      </p:sp>
      <p:sp>
        <p:nvSpPr>
          <p:cNvPr id="16392" name="Text Box 8">
            <a:extLst>
              <a:ext uri="{FF2B5EF4-FFF2-40B4-BE49-F238E27FC236}">
                <a16:creationId xmlns:a16="http://schemas.microsoft.com/office/drawing/2014/main" id="{19927A60-EAFD-4365-8297-3C00B731668D}"/>
              </a:ext>
            </a:extLst>
          </p:cNvPr>
          <p:cNvSpPr txBox="1">
            <a:spLocks noChangeArrowheads="1"/>
          </p:cNvSpPr>
          <p:nvPr/>
        </p:nvSpPr>
        <p:spPr bwMode="auto">
          <a:xfrm>
            <a:off x="5591176" y="2852738"/>
            <a:ext cx="1152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b="1">
                <a:solidFill>
                  <a:srgbClr val="FFFF00"/>
                </a:solidFill>
                <a:latin typeface="Arial" panose="020B0604020202020204" pitchFamily="34" charset="0"/>
                <a:ea typeface="ＭＳ Ｐゴシック" panose="020B0600070205080204" pitchFamily="50" charset="-128"/>
              </a:rPr>
              <a:t>突発災害</a:t>
            </a:r>
          </a:p>
        </p:txBody>
      </p:sp>
      <p:sp>
        <p:nvSpPr>
          <p:cNvPr id="16393" name="Text Box 9">
            <a:extLst>
              <a:ext uri="{FF2B5EF4-FFF2-40B4-BE49-F238E27FC236}">
                <a16:creationId xmlns:a16="http://schemas.microsoft.com/office/drawing/2014/main" id="{1113BC27-BC5F-46FF-9C24-4F1B0003644D}"/>
              </a:ext>
            </a:extLst>
          </p:cNvPr>
          <p:cNvSpPr txBox="1">
            <a:spLocks noChangeArrowheads="1"/>
          </p:cNvSpPr>
          <p:nvPr/>
        </p:nvSpPr>
        <p:spPr bwMode="auto">
          <a:xfrm>
            <a:off x="5591176" y="3429001"/>
            <a:ext cx="1223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b="1">
                <a:solidFill>
                  <a:srgbClr val="FFFF00"/>
                </a:solidFill>
                <a:latin typeface="Arial" panose="020B0604020202020204" pitchFamily="34" charset="0"/>
                <a:ea typeface="ＭＳ Ｐゴシック" panose="020B0600070205080204" pitchFamily="50" charset="-128"/>
              </a:rPr>
              <a:t>豪雪被害</a:t>
            </a:r>
          </a:p>
        </p:txBody>
      </p:sp>
      <p:sp>
        <p:nvSpPr>
          <p:cNvPr id="16394" name="Text Box 10">
            <a:extLst>
              <a:ext uri="{FF2B5EF4-FFF2-40B4-BE49-F238E27FC236}">
                <a16:creationId xmlns:a16="http://schemas.microsoft.com/office/drawing/2014/main" id="{2CF61B10-318C-4A36-B91A-E83394463B35}"/>
              </a:ext>
            </a:extLst>
          </p:cNvPr>
          <p:cNvSpPr txBox="1">
            <a:spLocks noChangeArrowheads="1"/>
          </p:cNvSpPr>
          <p:nvPr/>
        </p:nvSpPr>
        <p:spPr bwMode="auto">
          <a:xfrm>
            <a:off x="5448301" y="5157788"/>
            <a:ext cx="1439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b="1">
                <a:solidFill>
                  <a:srgbClr val="FFFF00"/>
                </a:solidFill>
                <a:latin typeface="Arial" panose="020B0604020202020204" pitchFamily="34" charset="0"/>
                <a:ea typeface="ＭＳ Ｐゴシック" panose="020B0600070205080204" pitchFamily="50" charset="-128"/>
              </a:rPr>
              <a:t>日常的圧迫</a:t>
            </a:r>
          </a:p>
        </p:txBody>
      </p:sp>
      <p:sp>
        <p:nvSpPr>
          <p:cNvPr id="16396" name="AutoShape 12">
            <a:extLst>
              <a:ext uri="{FF2B5EF4-FFF2-40B4-BE49-F238E27FC236}">
                <a16:creationId xmlns:a16="http://schemas.microsoft.com/office/drawing/2014/main" id="{797EBCED-13FD-4018-BFBB-025E282FCA28}"/>
              </a:ext>
            </a:extLst>
          </p:cNvPr>
          <p:cNvSpPr>
            <a:spLocks noChangeArrowheads="1"/>
          </p:cNvSpPr>
          <p:nvPr/>
        </p:nvSpPr>
        <p:spPr bwMode="auto">
          <a:xfrm>
            <a:off x="4943475" y="2063750"/>
            <a:ext cx="2520950" cy="576263"/>
          </a:xfrm>
          <a:prstGeom prst="roundRect">
            <a:avLst>
              <a:gd name="adj" fmla="val 16667"/>
            </a:avLst>
          </a:prstGeom>
          <a:solidFill>
            <a:srgbClr val="CCECFF"/>
          </a:solidFill>
          <a:ln w="57150">
            <a:solidFill>
              <a:schemeClr val="accent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397" name="AutoShape 13">
            <a:extLst>
              <a:ext uri="{FF2B5EF4-FFF2-40B4-BE49-F238E27FC236}">
                <a16:creationId xmlns:a16="http://schemas.microsoft.com/office/drawing/2014/main" id="{D35A49E6-ECF1-4D2D-A44C-0CBE653E1AC1}"/>
              </a:ext>
            </a:extLst>
          </p:cNvPr>
          <p:cNvSpPr>
            <a:spLocks noChangeArrowheads="1"/>
          </p:cNvSpPr>
          <p:nvPr/>
        </p:nvSpPr>
        <p:spPr bwMode="auto">
          <a:xfrm>
            <a:off x="2424113" y="2997201"/>
            <a:ext cx="1727200" cy="1439863"/>
          </a:xfrm>
          <a:prstGeom prst="roundRect">
            <a:avLst>
              <a:gd name="adj" fmla="val 16667"/>
            </a:avLst>
          </a:prstGeom>
          <a:solidFill>
            <a:srgbClr val="DDDDDD"/>
          </a:solidFill>
          <a:ln w="57150">
            <a:solidFill>
              <a:schemeClr val="hlink"/>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398" name="AutoShape 14">
            <a:extLst>
              <a:ext uri="{FF2B5EF4-FFF2-40B4-BE49-F238E27FC236}">
                <a16:creationId xmlns:a16="http://schemas.microsoft.com/office/drawing/2014/main" id="{446F1452-C3DF-40AC-8720-92DE6E28F4D7}"/>
              </a:ext>
            </a:extLst>
          </p:cNvPr>
          <p:cNvSpPr>
            <a:spLocks noChangeArrowheads="1"/>
          </p:cNvSpPr>
          <p:nvPr/>
        </p:nvSpPr>
        <p:spPr bwMode="auto">
          <a:xfrm>
            <a:off x="8112125" y="2997201"/>
            <a:ext cx="1727200" cy="1439863"/>
          </a:xfrm>
          <a:prstGeom prst="roundRect">
            <a:avLst>
              <a:gd name="adj" fmla="val 16667"/>
            </a:avLst>
          </a:prstGeom>
          <a:solidFill>
            <a:srgbClr val="DDDDDD"/>
          </a:solidFill>
          <a:ln w="57150">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399" name="Text Box 15">
            <a:extLst>
              <a:ext uri="{FF2B5EF4-FFF2-40B4-BE49-F238E27FC236}">
                <a16:creationId xmlns:a16="http://schemas.microsoft.com/office/drawing/2014/main" id="{B7373648-532E-4E1E-BED9-7AE5BE3DE76F}"/>
              </a:ext>
            </a:extLst>
          </p:cNvPr>
          <p:cNvSpPr txBox="1">
            <a:spLocks noChangeArrowheads="1"/>
          </p:cNvSpPr>
          <p:nvPr/>
        </p:nvSpPr>
        <p:spPr bwMode="auto">
          <a:xfrm>
            <a:off x="2566988" y="3213101"/>
            <a:ext cx="14414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sz="2400" b="1">
                <a:solidFill>
                  <a:srgbClr val="000066"/>
                </a:solidFill>
                <a:latin typeface="Arial" panose="020B0604020202020204" pitchFamily="34" charset="0"/>
                <a:ea typeface="ＭＳ Ｐゴシック" panose="020B0600070205080204" pitchFamily="50" charset="-128"/>
              </a:rPr>
              <a:t>長期性</a:t>
            </a:r>
          </a:p>
          <a:p>
            <a:pPr algn="ctr" fontAlgn="base">
              <a:spcBef>
                <a:spcPct val="50000"/>
              </a:spcBef>
              <a:spcAft>
                <a:spcPct val="0"/>
              </a:spcAft>
            </a:pPr>
            <a:r>
              <a:rPr lang="ja-JP" altLang="en-US" sz="2400" b="1">
                <a:solidFill>
                  <a:srgbClr val="990000"/>
                </a:solidFill>
                <a:latin typeface="Arial" panose="020B0604020202020204" pitchFamily="34" charset="0"/>
                <a:ea typeface="ＭＳ Ｐゴシック" panose="020B0600070205080204" pitchFamily="50" charset="-128"/>
              </a:rPr>
              <a:t>季節性</a:t>
            </a:r>
          </a:p>
        </p:txBody>
      </p:sp>
      <p:sp>
        <p:nvSpPr>
          <p:cNvPr id="16400" name="Text Box 16">
            <a:extLst>
              <a:ext uri="{FF2B5EF4-FFF2-40B4-BE49-F238E27FC236}">
                <a16:creationId xmlns:a16="http://schemas.microsoft.com/office/drawing/2014/main" id="{3AF65F70-EDE8-4464-BCBD-2F4DDCF59D33}"/>
              </a:ext>
            </a:extLst>
          </p:cNvPr>
          <p:cNvSpPr txBox="1">
            <a:spLocks noChangeArrowheads="1"/>
          </p:cNvSpPr>
          <p:nvPr/>
        </p:nvSpPr>
        <p:spPr bwMode="auto">
          <a:xfrm>
            <a:off x="8401050" y="3213101"/>
            <a:ext cx="11509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ja-JP" altLang="en-US" sz="2400" b="1">
                <a:solidFill>
                  <a:srgbClr val="000066"/>
                </a:solidFill>
                <a:latin typeface="Arial" panose="020B0604020202020204" pitchFamily="34" charset="0"/>
                <a:ea typeface="ＭＳ Ｐゴシック" panose="020B0600070205080204" pitchFamily="50" charset="-128"/>
              </a:rPr>
              <a:t>分散性</a:t>
            </a:r>
          </a:p>
          <a:p>
            <a:pPr fontAlgn="base">
              <a:spcBef>
                <a:spcPct val="50000"/>
              </a:spcBef>
              <a:spcAft>
                <a:spcPct val="0"/>
              </a:spcAft>
            </a:pPr>
            <a:r>
              <a:rPr lang="ja-JP" altLang="en-US" sz="2400" b="1">
                <a:solidFill>
                  <a:srgbClr val="990000"/>
                </a:solidFill>
                <a:latin typeface="Arial" panose="020B0604020202020204" pitchFamily="34" charset="0"/>
                <a:ea typeface="ＭＳ Ｐゴシック" panose="020B0600070205080204" pitchFamily="50" charset="-128"/>
              </a:rPr>
              <a:t>地域性</a:t>
            </a:r>
          </a:p>
        </p:txBody>
      </p:sp>
      <p:sp>
        <p:nvSpPr>
          <p:cNvPr id="16401" name="Text Box 17">
            <a:extLst>
              <a:ext uri="{FF2B5EF4-FFF2-40B4-BE49-F238E27FC236}">
                <a16:creationId xmlns:a16="http://schemas.microsoft.com/office/drawing/2014/main" id="{EB415916-ECE7-478E-867F-AAADC8F1F324}"/>
              </a:ext>
            </a:extLst>
          </p:cNvPr>
          <p:cNvSpPr txBox="1">
            <a:spLocks noChangeArrowheads="1"/>
          </p:cNvSpPr>
          <p:nvPr/>
        </p:nvSpPr>
        <p:spPr bwMode="auto">
          <a:xfrm>
            <a:off x="5442546" y="2124532"/>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sz="2400" b="1" dirty="0">
                <a:solidFill>
                  <a:srgbClr val="000000"/>
                </a:solidFill>
                <a:latin typeface="Arial" panose="020B0604020202020204" pitchFamily="34" charset="0"/>
                <a:ea typeface="ＭＳ Ｐゴシック" panose="020B0600070205080204" pitchFamily="50" charset="-128"/>
              </a:rPr>
              <a:t>常襲性</a:t>
            </a:r>
          </a:p>
        </p:txBody>
      </p:sp>
      <p:sp>
        <p:nvSpPr>
          <p:cNvPr id="16402" name="Line 18">
            <a:extLst>
              <a:ext uri="{FF2B5EF4-FFF2-40B4-BE49-F238E27FC236}">
                <a16:creationId xmlns:a16="http://schemas.microsoft.com/office/drawing/2014/main" id="{86B282D8-9103-4D61-BE25-9B8CA2E8CE9F}"/>
              </a:ext>
            </a:extLst>
          </p:cNvPr>
          <p:cNvSpPr>
            <a:spLocks noChangeShapeType="1"/>
          </p:cNvSpPr>
          <p:nvPr/>
        </p:nvSpPr>
        <p:spPr bwMode="auto">
          <a:xfrm>
            <a:off x="2566988" y="3716338"/>
            <a:ext cx="1441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03" name="Line 19">
            <a:extLst>
              <a:ext uri="{FF2B5EF4-FFF2-40B4-BE49-F238E27FC236}">
                <a16:creationId xmlns:a16="http://schemas.microsoft.com/office/drawing/2014/main" id="{1BD180FE-FCCA-4638-B635-E584BF67BF1C}"/>
              </a:ext>
            </a:extLst>
          </p:cNvPr>
          <p:cNvSpPr>
            <a:spLocks noChangeShapeType="1"/>
          </p:cNvSpPr>
          <p:nvPr/>
        </p:nvSpPr>
        <p:spPr bwMode="auto">
          <a:xfrm>
            <a:off x="8256588" y="3716338"/>
            <a:ext cx="1441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06" name="AutoShape 22">
            <a:extLst>
              <a:ext uri="{FF2B5EF4-FFF2-40B4-BE49-F238E27FC236}">
                <a16:creationId xmlns:a16="http://schemas.microsoft.com/office/drawing/2014/main" id="{459224F3-502D-49E2-AD21-070B4D922AAD}"/>
              </a:ext>
            </a:extLst>
          </p:cNvPr>
          <p:cNvSpPr>
            <a:spLocks noChangeArrowheads="1"/>
          </p:cNvSpPr>
          <p:nvPr/>
        </p:nvSpPr>
        <p:spPr bwMode="auto">
          <a:xfrm>
            <a:off x="4151313" y="6165850"/>
            <a:ext cx="3960812" cy="503238"/>
          </a:xfrm>
          <a:prstGeom prst="roundRect">
            <a:avLst>
              <a:gd name="adj" fmla="val 16667"/>
            </a:avLst>
          </a:prstGeom>
          <a:solidFill>
            <a:srgbClr val="CCECFF"/>
          </a:solidFill>
          <a:ln w="57150">
            <a:solidFill>
              <a:srgbClr val="CC0099"/>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08" name="Text Box 24">
            <a:extLst>
              <a:ext uri="{FF2B5EF4-FFF2-40B4-BE49-F238E27FC236}">
                <a16:creationId xmlns:a16="http://schemas.microsoft.com/office/drawing/2014/main" id="{9CEC3110-E3DA-48B1-9016-33C7E3D797C5}"/>
              </a:ext>
            </a:extLst>
          </p:cNvPr>
          <p:cNvSpPr txBox="1">
            <a:spLocks noChangeArrowheads="1"/>
          </p:cNvSpPr>
          <p:nvPr/>
        </p:nvSpPr>
        <p:spPr bwMode="auto">
          <a:xfrm>
            <a:off x="4367213" y="6175374"/>
            <a:ext cx="367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sz="2400" b="1" dirty="0">
                <a:solidFill>
                  <a:srgbClr val="000000"/>
                </a:solidFill>
                <a:latin typeface="Arial" panose="020B0604020202020204" pitchFamily="34" charset="0"/>
                <a:ea typeface="ＭＳ Ｐゴシック" panose="020B0600070205080204" pitchFamily="50" charset="-128"/>
              </a:rPr>
              <a:t>根本的対策の難しさ</a:t>
            </a:r>
          </a:p>
        </p:txBody>
      </p:sp>
      <p:sp>
        <p:nvSpPr>
          <p:cNvPr id="16410" name="AutoShape 26">
            <a:extLst>
              <a:ext uri="{FF2B5EF4-FFF2-40B4-BE49-F238E27FC236}">
                <a16:creationId xmlns:a16="http://schemas.microsoft.com/office/drawing/2014/main" id="{2A541B5C-9F06-4BA4-823D-F872CD000D49}"/>
              </a:ext>
            </a:extLst>
          </p:cNvPr>
          <p:cNvSpPr>
            <a:spLocks noChangeArrowheads="1"/>
          </p:cNvSpPr>
          <p:nvPr/>
        </p:nvSpPr>
        <p:spPr bwMode="auto">
          <a:xfrm rot="12829863">
            <a:off x="7032626" y="2708275"/>
            <a:ext cx="1655763" cy="215900"/>
          </a:xfrm>
          <a:prstGeom prst="rightArrow">
            <a:avLst>
              <a:gd name="adj1" fmla="val 50000"/>
              <a:gd name="adj2" fmla="val 191728"/>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11" name="AutoShape 27">
            <a:extLst>
              <a:ext uri="{FF2B5EF4-FFF2-40B4-BE49-F238E27FC236}">
                <a16:creationId xmlns:a16="http://schemas.microsoft.com/office/drawing/2014/main" id="{DC37B020-F21D-4E9B-90A0-D40B67009F0E}"/>
              </a:ext>
            </a:extLst>
          </p:cNvPr>
          <p:cNvSpPr>
            <a:spLocks noChangeArrowheads="1"/>
          </p:cNvSpPr>
          <p:nvPr/>
        </p:nvSpPr>
        <p:spPr bwMode="auto">
          <a:xfrm rot="2252723">
            <a:off x="4008438" y="3860800"/>
            <a:ext cx="1295400" cy="215900"/>
          </a:xfrm>
          <a:prstGeom prst="rightArrow">
            <a:avLst>
              <a:gd name="adj1" fmla="val 50000"/>
              <a:gd name="adj2" fmla="val 150000"/>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12" name="AutoShape 28">
            <a:extLst>
              <a:ext uri="{FF2B5EF4-FFF2-40B4-BE49-F238E27FC236}">
                <a16:creationId xmlns:a16="http://schemas.microsoft.com/office/drawing/2014/main" id="{284094AB-8C53-423C-AD87-F168E31ED4B4}"/>
              </a:ext>
            </a:extLst>
          </p:cNvPr>
          <p:cNvSpPr>
            <a:spLocks noChangeArrowheads="1"/>
          </p:cNvSpPr>
          <p:nvPr/>
        </p:nvSpPr>
        <p:spPr bwMode="auto">
          <a:xfrm rot="8532128">
            <a:off x="6959600" y="3789363"/>
            <a:ext cx="1295400" cy="215900"/>
          </a:xfrm>
          <a:prstGeom prst="rightArrow">
            <a:avLst>
              <a:gd name="adj1" fmla="val 50000"/>
              <a:gd name="adj2" fmla="val 150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13" name="AutoShape 29">
            <a:extLst>
              <a:ext uri="{FF2B5EF4-FFF2-40B4-BE49-F238E27FC236}">
                <a16:creationId xmlns:a16="http://schemas.microsoft.com/office/drawing/2014/main" id="{8BB1CE4B-A10F-4D2F-B186-140398679BD0}"/>
              </a:ext>
            </a:extLst>
          </p:cNvPr>
          <p:cNvSpPr>
            <a:spLocks noChangeArrowheads="1"/>
          </p:cNvSpPr>
          <p:nvPr/>
        </p:nvSpPr>
        <p:spPr bwMode="auto">
          <a:xfrm rot="19629148">
            <a:off x="3648076" y="2708275"/>
            <a:ext cx="1655763" cy="215900"/>
          </a:xfrm>
          <a:prstGeom prst="rightArrow">
            <a:avLst>
              <a:gd name="adj1" fmla="val 50000"/>
              <a:gd name="adj2" fmla="val 191728"/>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14" name="AutoShape 30">
            <a:extLst>
              <a:ext uri="{FF2B5EF4-FFF2-40B4-BE49-F238E27FC236}">
                <a16:creationId xmlns:a16="http://schemas.microsoft.com/office/drawing/2014/main" id="{C3000FE0-8FB4-4C12-8724-EC85E29829B1}"/>
              </a:ext>
            </a:extLst>
          </p:cNvPr>
          <p:cNvSpPr>
            <a:spLocks noChangeArrowheads="1"/>
          </p:cNvSpPr>
          <p:nvPr/>
        </p:nvSpPr>
        <p:spPr bwMode="auto">
          <a:xfrm rot="6540509">
            <a:off x="7047183" y="5177633"/>
            <a:ext cx="2296529" cy="235799"/>
          </a:xfrm>
          <a:prstGeom prst="rightArrow">
            <a:avLst>
              <a:gd name="adj1" fmla="val 50000"/>
              <a:gd name="adj2" fmla="val 241728"/>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16" name="AutoShape 32">
            <a:extLst>
              <a:ext uri="{FF2B5EF4-FFF2-40B4-BE49-F238E27FC236}">
                <a16:creationId xmlns:a16="http://schemas.microsoft.com/office/drawing/2014/main" id="{9ACB20A5-F587-4328-AECB-D5C1D27C1BD2}"/>
              </a:ext>
            </a:extLst>
          </p:cNvPr>
          <p:cNvSpPr>
            <a:spLocks noChangeArrowheads="1"/>
          </p:cNvSpPr>
          <p:nvPr/>
        </p:nvSpPr>
        <p:spPr bwMode="auto">
          <a:xfrm rot="4038611">
            <a:off x="2856529" y="5193120"/>
            <a:ext cx="2324101" cy="218140"/>
          </a:xfrm>
          <a:prstGeom prst="rightArrow">
            <a:avLst>
              <a:gd name="adj1" fmla="val 50000"/>
              <a:gd name="adj2" fmla="val 241728"/>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17" name="Text Box 33">
            <a:extLst>
              <a:ext uri="{FF2B5EF4-FFF2-40B4-BE49-F238E27FC236}">
                <a16:creationId xmlns:a16="http://schemas.microsoft.com/office/drawing/2014/main" id="{F18EC99A-DD52-47D5-84EE-1770DC558619}"/>
              </a:ext>
            </a:extLst>
          </p:cNvPr>
          <p:cNvSpPr txBox="1">
            <a:spLocks noChangeArrowheads="1"/>
          </p:cNvSpPr>
          <p:nvPr/>
        </p:nvSpPr>
        <p:spPr bwMode="auto">
          <a:xfrm>
            <a:off x="4943475" y="476251"/>
            <a:ext cx="2520950" cy="1281113"/>
          </a:xfrm>
          <a:prstGeom prst="rect">
            <a:avLst/>
          </a:prstGeom>
          <a:noFill/>
          <a:ln w="1905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ja-JP" sz="1400" dirty="0">
                <a:solidFill>
                  <a:srgbClr val="0000FF"/>
                </a:solidFill>
                <a:latin typeface="Arial" panose="020B0604020202020204" pitchFamily="34" charset="0"/>
                <a:ea typeface="ＭＳ Ｐゴシック" panose="020B0600070205080204" pitchFamily="50" charset="-128"/>
              </a:rPr>
              <a:t>●</a:t>
            </a:r>
            <a:r>
              <a:rPr lang="ja-JP" altLang="en-US" sz="1400" b="1" dirty="0">
                <a:solidFill>
                  <a:srgbClr val="0000FF"/>
                </a:solidFill>
                <a:latin typeface="Arial" panose="020B0604020202020204" pitchFamily="34" charset="0"/>
                <a:ea typeface="ＭＳ Ｐゴシック" panose="020B0600070205080204" pitchFamily="50" charset="-128"/>
              </a:rPr>
              <a:t>地域社会問題との不可分性</a:t>
            </a:r>
          </a:p>
          <a:p>
            <a:pPr fontAlgn="base">
              <a:spcBef>
                <a:spcPct val="50000"/>
              </a:spcBef>
              <a:spcAft>
                <a:spcPct val="0"/>
              </a:spcAft>
            </a:pPr>
            <a:r>
              <a:rPr lang="ja-JP" altLang="en-US" sz="1400" b="1" dirty="0">
                <a:solidFill>
                  <a:srgbClr val="0000FF"/>
                </a:solidFill>
                <a:latin typeface="Arial" panose="020B0604020202020204" pitchFamily="34" charset="0"/>
                <a:ea typeface="ＭＳ Ｐゴシック" panose="020B0600070205080204" pitchFamily="50" charset="-128"/>
              </a:rPr>
              <a:t>●対応過程に生じる災害</a:t>
            </a:r>
          </a:p>
          <a:p>
            <a:pPr fontAlgn="base">
              <a:spcBef>
                <a:spcPct val="50000"/>
              </a:spcBef>
              <a:spcAft>
                <a:spcPct val="0"/>
              </a:spcAft>
            </a:pPr>
            <a:r>
              <a:rPr lang="ja-JP" altLang="en-US" sz="1400" b="1" dirty="0">
                <a:solidFill>
                  <a:srgbClr val="0000FF"/>
                </a:solidFill>
                <a:latin typeface="Arial" panose="020B0604020202020204" pitchFamily="34" charset="0"/>
                <a:ea typeface="ＭＳ Ｐゴシック" panose="020B0600070205080204" pitchFamily="50" charset="-128"/>
              </a:rPr>
              <a:t>●社会変化との連動性</a:t>
            </a:r>
          </a:p>
          <a:p>
            <a:pPr fontAlgn="base">
              <a:spcBef>
                <a:spcPct val="50000"/>
              </a:spcBef>
              <a:spcAft>
                <a:spcPct val="0"/>
              </a:spcAft>
            </a:pPr>
            <a:r>
              <a:rPr lang="ja-JP" altLang="en-US" sz="1400" b="1" dirty="0">
                <a:solidFill>
                  <a:srgbClr val="0000FF"/>
                </a:solidFill>
                <a:latin typeface="Arial" panose="020B0604020202020204" pitchFamily="34" charset="0"/>
                <a:ea typeface="ＭＳ Ｐゴシック" panose="020B0600070205080204" pitchFamily="50" charset="-128"/>
              </a:rPr>
              <a:t>●社会的合意の重要性</a:t>
            </a:r>
          </a:p>
        </p:txBody>
      </p:sp>
      <p:sp>
        <p:nvSpPr>
          <p:cNvPr id="16418" name="AutoShape 34">
            <a:extLst>
              <a:ext uri="{FF2B5EF4-FFF2-40B4-BE49-F238E27FC236}">
                <a16:creationId xmlns:a16="http://schemas.microsoft.com/office/drawing/2014/main" id="{DCACE3B6-818E-4B52-B53E-E29DDF80F25A}"/>
              </a:ext>
            </a:extLst>
          </p:cNvPr>
          <p:cNvSpPr>
            <a:spLocks noChangeArrowheads="1"/>
          </p:cNvSpPr>
          <p:nvPr/>
        </p:nvSpPr>
        <p:spPr bwMode="auto">
          <a:xfrm>
            <a:off x="6096000" y="1700214"/>
            <a:ext cx="215900" cy="288925"/>
          </a:xfrm>
          <a:prstGeom prst="upArrow">
            <a:avLst>
              <a:gd name="adj1" fmla="val 50000"/>
              <a:gd name="adj2" fmla="val 33456"/>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19" name="AutoShape 35">
            <a:extLst>
              <a:ext uri="{FF2B5EF4-FFF2-40B4-BE49-F238E27FC236}">
                <a16:creationId xmlns:a16="http://schemas.microsoft.com/office/drawing/2014/main" id="{B56D41F6-F24B-46D3-98C5-1AD043924FCA}"/>
              </a:ext>
            </a:extLst>
          </p:cNvPr>
          <p:cNvSpPr>
            <a:spLocks noChangeArrowheads="1"/>
          </p:cNvSpPr>
          <p:nvPr/>
        </p:nvSpPr>
        <p:spPr bwMode="auto">
          <a:xfrm>
            <a:off x="1992314" y="476251"/>
            <a:ext cx="2447925" cy="1871663"/>
          </a:xfrm>
          <a:prstGeom prst="foldedCorner">
            <a:avLst>
              <a:gd name="adj" fmla="val 12500"/>
            </a:avLst>
          </a:prstGeom>
          <a:solidFill>
            <a:srgbClr val="FFFFCC"/>
          </a:solidFill>
          <a:ln w="9525">
            <a:solidFill>
              <a:srgbClr val="99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20" name="AutoShape 36">
            <a:extLst>
              <a:ext uri="{FF2B5EF4-FFF2-40B4-BE49-F238E27FC236}">
                <a16:creationId xmlns:a16="http://schemas.microsoft.com/office/drawing/2014/main" id="{F1CA2451-F792-401A-99EA-8A6AD8D34DB9}"/>
              </a:ext>
            </a:extLst>
          </p:cNvPr>
          <p:cNvSpPr>
            <a:spLocks noChangeArrowheads="1"/>
          </p:cNvSpPr>
          <p:nvPr/>
        </p:nvSpPr>
        <p:spPr bwMode="auto">
          <a:xfrm>
            <a:off x="7824789" y="476251"/>
            <a:ext cx="2447925" cy="1871663"/>
          </a:xfrm>
          <a:prstGeom prst="foldedCorner">
            <a:avLst>
              <a:gd name="adj" fmla="val 12500"/>
            </a:avLst>
          </a:prstGeom>
          <a:solidFill>
            <a:srgbClr val="FFFFCC"/>
          </a:solidFill>
          <a:ln w="9525">
            <a:solidFill>
              <a:srgbClr val="99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21" name="Text Box 37">
            <a:extLst>
              <a:ext uri="{FF2B5EF4-FFF2-40B4-BE49-F238E27FC236}">
                <a16:creationId xmlns:a16="http://schemas.microsoft.com/office/drawing/2014/main" id="{472696DE-A52D-49DE-B6B4-8B48A9106AA2}"/>
              </a:ext>
            </a:extLst>
          </p:cNvPr>
          <p:cNvSpPr txBox="1">
            <a:spLocks noChangeArrowheads="1"/>
          </p:cNvSpPr>
          <p:nvPr/>
        </p:nvSpPr>
        <p:spPr bwMode="auto">
          <a:xfrm>
            <a:off x="2208213" y="2420938"/>
            <a:ext cx="2087562" cy="457200"/>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sz="2400" b="1">
                <a:solidFill>
                  <a:srgbClr val="FFFFFF"/>
                </a:solidFill>
                <a:latin typeface="Arial" panose="020B0604020202020204" pitchFamily="34" charset="0"/>
                <a:ea typeface="ＭＳ Ｐゴシック" panose="020B0600070205080204" pitchFamily="50" charset="-128"/>
              </a:rPr>
              <a:t>時間的特性</a:t>
            </a:r>
          </a:p>
        </p:txBody>
      </p:sp>
      <p:sp>
        <p:nvSpPr>
          <p:cNvPr id="16422" name="Text Box 38">
            <a:extLst>
              <a:ext uri="{FF2B5EF4-FFF2-40B4-BE49-F238E27FC236}">
                <a16:creationId xmlns:a16="http://schemas.microsoft.com/office/drawing/2014/main" id="{873E1827-C0BE-46EA-982D-D33D6E279268}"/>
              </a:ext>
            </a:extLst>
          </p:cNvPr>
          <p:cNvSpPr txBox="1">
            <a:spLocks noChangeArrowheads="1"/>
          </p:cNvSpPr>
          <p:nvPr/>
        </p:nvSpPr>
        <p:spPr bwMode="auto">
          <a:xfrm>
            <a:off x="8040688" y="2420938"/>
            <a:ext cx="2089150" cy="457200"/>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ja-JP" altLang="en-US" sz="2400" b="1">
                <a:solidFill>
                  <a:srgbClr val="FFFFFF"/>
                </a:solidFill>
                <a:latin typeface="Arial" panose="020B0604020202020204" pitchFamily="34" charset="0"/>
                <a:ea typeface="ＭＳ Ｐゴシック" panose="020B0600070205080204" pitchFamily="50" charset="-128"/>
              </a:rPr>
              <a:t>空間的特性</a:t>
            </a:r>
          </a:p>
        </p:txBody>
      </p:sp>
      <p:sp>
        <p:nvSpPr>
          <p:cNvPr id="16423" name="Line 39">
            <a:extLst>
              <a:ext uri="{FF2B5EF4-FFF2-40B4-BE49-F238E27FC236}">
                <a16:creationId xmlns:a16="http://schemas.microsoft.com/office/drawing/2014/main" id="{E5ECB066-E940-4261-8132-124B89C54BF1}"/>
              </a:ext>
            </a:extLst>
          </p:cNvPr>
          <p:cNvSpPr>
            <a:spLocks noChangeShapeType="1"/>
          </p:cNvSpPr>
          <p:nvPr/>
        </p:nvSpPr>
        <p:spPr bwMode="auto">
          <a:xfrm flipV="1">
            <a:off x="2351088" y="765175"/>
            <a:ext cx="0" cy="11509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27" name="Freeform 43">
            <a:extLst>
              <a:ext uri="{FF2B5EF4-FFF2-40B4-BE49-F238E27FC236}">
                <a16:creationId xmlns:a16="http://schemas.microsoft.com/office/drawing/2014/main" id="{9EF78F9C-8711-4354-A561-FE48179A28F0}"/>
              </a:ext>
            </a:extLst>
          </p:cNvPr>
          <p:cNvSpPr>
            <a:spLocks/>
          </p:cNvSpPr>
          <p:nvPr/>
        </p:nvSpPr>
        <p:spPr bwMode="auto">
          <a:xfrm>
            <a:off x="2495550" y="1628775"/>
            <a:ext cx="1404938" cy="287338"/>
          </a:xfrm>
          <a:custGeom>
            <a:avLst/>
            <a:gdLst>
              <a:gd name="T0" fmla="*/ 0 w 885"/>
              <a:gd name="T1" fmla="*/ 181 h 181"/>
              <a:gd name="T2" fmla="*/ 91 w 885"/>
              <a:gd name="T3" fmla="*/ 45 h 181"/>
              <a:gd name="T4" fmla="*/ 454 w 885"/>
              <a:gd name="T5" fmla="*/ 0 h 181"/>
              <a:gd name="T6" fmla="*/ 817 w 885"/>
              <a:gd name="T7" fmla="*/ 45 h 181"/>
              <a:gd name="T8" fmla="*/ 862 w 885"/>
              <a:gd name="T9" fmla="*/ 181 h 181"/>
            </a:gdLst>
            <a:ahLst/>
            <a:cxnLst>
              <a:cxn ang="0">
                <a:pos x="T0" y="T1"/>
              </a:cxn>
              <a:cxn ang="0">
                <a:pos x="T2" y="T3"/>
              </a:cxn>
              <a:cxn ang="0">
                <a:pos x="T4" y="T5"/>
              </a:cxn>
              <a:cxn ang="0">
                <a:pos x="T6" y="T7"/>
              </a:cxn>
              <a:cxn ang="0">
                <a:pos x="T8" y="T9"/>
              </a:cxn>
            </a:cxnLst>
            <a:rect l="0" t="0" r="r" b="b"/>
            <a:pathLst>
              <a:path w="885" h="181">
                <a:moveTo>
                  <a:pt x="0" y="181"/>
                </a:moveTo>
                <a:cubicBezTo>
                  <a:pt x="7" y="128"/>
                  <a:pt x="15" y="75"/>
                  <a:pt x="91" y="45"/>
                </a:cubicBezTo>
                <a:cubicBezTo>
                  <a:pt x="167" y="15"/>
                  <a:pt x="333" y="0"/>
                  <a:pt x="454" y="0"/>
                </a:cubicBezTo>
                <a:cubicBezTo>
                  <a:pt x="575" y="0"/>
                  <a:pt x="749" y="15"/>
                  <a:pt x="817" y="45"/>
                </a:cubicBezTo>
                <a:cubicBezTo>
                  <a:pt x="885" y="75"/>
                  <a:pt x="855" y="158"/>
                  <a:pt x="862" y="181"/>
                </a:cubicBezTo>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30" name="Freeform 46">
            <a:extLst>
              <a:ext uri="{FF2B5EF4-FFF2-40B4-BE49-F238E27FC236}">
                <a16:creationId xmlns:a16="http://schemas.microsoft.com/office/drawing/2014/main" id="{D1847532-F603-4CB6-8305-1F248D23D61D}"/>
              </a:ext>
            </a:extLst>
          </p:cNvPr>
          <p:cNvSpPr>
            <a:spLocks/>
          </p:cNvSpPr>
          <p:nvPr/>
        </p:nvSpPr>
        <p:spPr bwMode="auto">
          <a:xfrm>
            <a:off x="2927350" y="1077914"/>
            <a:ext cx="431800" cy="885825"/>
          </a:xfrm>
          <a:custGeom>
            <a:avLst/>
            <a:gdLst>
              <a:gd name="T0" fmla="*/ 0 w 272"/>
              <a:gd name="T1" fmla="*/ 528 h 558"/>
              <a:gd name="T2" fmla="*/ 46 w 272"/>
              <a:gd name="T3" fmla="*/ 483 h 558"/>
              <a:gd name="T4" fmla="*/ 91 w 272"/>
              <a:gd name="T5" fmla="*/ 75 h 558"/>
              <a:gd name="T6" fmla="*/ 136 w 272"/>
              <a:gd name="T7" fmla="*/ 30 h 558"/>
              <a:gd name="T8" fmla="*/ 182 w 272"/>
              <a:gd name="T9" fmla="*/ 75 h 558"/>
              <a:gd name="T10" fmla="*/ 227 w 272"/>
              <a:gd name="T11" fmla="*/ 483 h 558"/>
              <a:gd name="T12" fmla="*/ 272 w 272"/>
              <a:gd name="T13" fmla="*/ 528 h 558"/>
            </a:gdLst>
            <a:ahLst/>
            <a:cxnLst>
              <a:cxn ang="0">
                <a:pos x="T0" y="T1"/>
              </a:cxn>
              <a:cxn ang="0">
                <a:pos x="T2" y="T3"/>
              </a:cxn>
              <a:cxn ang="0">
                <a:pos x="T4" y="T5"/>
              </a:cxn>
              <a:cxn ang="0">
                <a:pos x="T6" y="T7"/>
              </a:cxn>
              <a:cxn ang="0">
                <a:pos x="T8" y="T9"/>
              </a:cxn>
              <a:cxn ang="0">
                <a:pos x="T10" y="T11"/>
              </a:cxn>
              <a:cxn ang="0">
                <a:pos x="T12" y="T13"/>
              </a:cxn>
            </a:cxnLst>
            <a:rect l="0" t="0" r="r" b="b"/>
            <a:pathLst>
              <a:path w="272" h="558">
                <a:moveTo>
                  <a:pt x="0" y="528"/>
                </a:moveTo>
                <a:cubicBezTo>
                  <a:pt x="15" y="543"/>
                  <a:pt x="31" y="558"/>
                  <a:pt x="46" y="483"/>
                </a:cubicBezTo>
                <a:cubicBezTo>
                  <a:pt x="61" y="408"/>
                  <a:pt x="76" y="150"/>
                  <a:pt x="91" y="75"/>
                </a:cubicBezTo>
                <a:cubicBezTo>
                  <a:pt x="106" y="0"/>
                  <a:pt x="121" y="30"/>
                  <a:pt x="136" y="30"/>
                </a:cubicBezTo>
                <a:cubicBezTo>
                  <a:pt x="151" y="30"/>
                  <a:pt x="167" y="0"/>
                  <a:pt x="182" y="75"/>
                </a:cubicBezTo>
                <a:cubicBezTo>
                  <a:pt x="197" y="150"/>
                  <a:pt x="212" y="408"/>
                  <a:pt x="227" y="483"/>
                </a:cubicBezTo>
                <a:cubicBezTo>
                  <a:pt x="242" y="558"/>
                  <a:pt x="249" y="543"/>
                  <a:pt x="272" y="528"/>
                </a:cubicBezTo>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24" name="Line 40">
            <a:extLst>
              <a:ext uri="{FF2B5EF4-FFF2-40B4-BE49-F238E27FC236}">
                <a16:creationId xmlns:a16="http://schemas.microsoft.com/office/drawing/2014/main" id="{05D27B52-E9D2-4BFC-8C16-32332C9EFED0}"/>
              </a:ext>
            </a:extLst>
          </p:cNvPr>
          <p:cNvSpPr>
            <a:spLocks noChangeShapeType="1"/>
          </p:cNvSpPr>
          <p:nvPr/>
        </p:nvSpPr>
        <p:spPr bwMode="auto">
          <a:xfrm>
            <a:off x="2351088" y="1916113"/>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31" name="Text Box 47">
            <a:extLst>
              <a:ext uri="{FF2B5EF4-FFF2-40B4-BE49-F238E27FC236}">
                <a16:creationId xmlns:a16="http://schemas.microsoft.com/office/drawing/2014/main" id="{DF847747-30C6-4F32-B1B1-C0A74F756955}"/>
              </a:ext>
            </a:extLst>
          </p:cNvPr>
          <p:cNvSpPr txBox="1">
            <a:spLocks noChangeArrowheads="1"/>
          </p:cNvSpPr>
          <p:nvPr/>
        </p:nvSpPr>
        <p:spPr bwMode="auto">
          <a:xfrm>
            <a:off x="2063750" y="836614"/>
            <a:ext cx="215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ja-JP" sz="1200">
                <a:solidFill>
                  <a:srgbClr val="000000"/>
                </a:solidFill>
                <a:latin typeface="Arial" panose="020B0604020202020204" pitchFamily="34" charset="0"/>
                <a:ea typeface="ＭＳ Ｐゴシック" panose="020B0600070205080204" pitchFamily="50" charset="-128"/>
              </a:rPr>
              <a:t>m</a:t>
            </a:r>
          </a:p>
        </p:txBody>
      </p:sp>
      <p:sp>
        <p:nvSpPr>
          <p:cNvPr id="16432" name="Text Box 48">
            <a:extLst>
              <a:ext uri="{FF2B5EF4-FFF2-40B4-BE49-F238E27FC236}">
                <a16:creationId xmlns:a16="http://schemas.microsoft.com/office/drawing/2014/main" id="{E7DBC789-32D1-432A-B943-E2584425AD79}"/>
              </a:ext>
            </a:extLst>
          </p:cNvPr>
          <p:cNvSpPr txBox="1">
            <a:spLocks noChangeArrowheads="1"/>
          </p:cNvSpPr>
          <p:nvPr/>
        </p:nvSpPr>
        <p:spPr bwMode="auto">
          <a:xfrm>
            <a:off x="3719513" y="1916114"/>
            <a:ext cx="215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ja-JP" sz="1200">
                <a:solidFill>
                  <a:srgbClr val="000000"/>
                </a:solidFill>
                <a:latin typeface="Arial" panose="020B0604020202020204" pitchFamily="34" charset="0"/>
                <a:ea typeface="ＭＳ Ｐゴシック" panose="020B0600070205080204" pitchFamily="50" charset="-128"/>
              </a:rPr>
              <a:t>t</a:t>
            </a:r>
          </a:p>
        </p:txBody>
      </p:sp>
      <p:sp>
        <p:nvSpPr>
          <p:cNvPr id="16433" name="Oval 49">
            <a:extLst>
              <a:ext uri="{FF2B5EF4-FFF2-40B4-BE49-F238E27FC236}">
                <a16:creationId xmlns:a16="http://schemas.microsoft.com/office/drawing/2014/main" id="{2191EE64-6189-457E-A5C2-8A62900758D8}"/>
              </a:ext>
            </a:extLst>
          </p:cNvPr>
          <p:cNvSpPr>
            <a:spLocks noChangeArrowheads="1"/>
          </p:cNvSpPr>
          <p:nvPr/>
        </p:nvSpPr>
        <p:spPr bwMode="auto">
          <a:xfrm>
            <a:off x="8904288" y="1341438"/>
            <a:ext cx="215900" cy="2159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34" name="Line 50">
            <a:extLst>
              <a:ext uri="{FF2B5EF4-FFF2-40B4-BE49-F238E27FC236}">
                <a16:creationId xmlns:a16="http://schemas.microsoft.com/office/drawing/2014/main" id="{5AA6B885-B17D-403A-8624-0E958BD839E5}"/>
              </a:ext>
            </a:extLst>
          </p:cNvPr>
          <p:cNvSpPr>
            <a:spLocks noChangeShapeType="1"/>
          </p:cNvSpPr>
          <p:nvPr/>
        </p:nvSpPr>
        <p:spPr bwMode="auto">
          <a:xfrm flipV="1">
            <a:off x="9048750" y="692150"/>
            <a:ext cx="287338"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35" name="Line 51">
            <a:extLst>
              <a:ext uri="{FF2B5EF4-FFF2-40B4-BE49-F238E27FC236}">
                <a16:creationId xmlns:a16="http://schemas.microsoft.com/office/drawing/2014/main" id="{6A537AC8-8BAD-47B1-892C-6BB14E096E2B}"/>
              </a:ext>
            </a:extLst>
          </p:cNvPr>
          <p:cNvSpPr>
            <a:spLocks noChangeShapeType="1"/>
          </p:cNvSpPr>
          <p:nvPr/>
        </p:nvSpPr>
        <p:spPr bwMode="auto">
          <a:xfrm flipV="1">
            <a:off x="9120188" y="1052513"/>
            <a:ext cx="792162"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36" name="Line 52">
            <a:extLst>
              <a:ext uri="{FF2B5EF4-FFF2-40B4-BE49-F238E27FC236}">
                <a16:creationId xmlns:a16="http://schemas.microsoft.com/office/drawing/2014/main" id="{AFFE56E5-EB52-4D86-92BD-9B6B3FE18ACB}"/>
              </a:ext>
            </a:extLst>
          </p:cNvPr>
          <p:cNvSpPr>
            <a:spLocks noChangeShapeType="1"/>
          </p:cNvSpPr>
          <p:nvPr/>
        </p:nvSpPr>
        <p:spPr bwMode="auto">
          <a:xfrm>
            <a:off x="9120188" y="1484313"/>
            <a:ext cx="86360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37" name="Line 53">
            <a:extLst>
              <a:ext uri="{FF2B5EF4-FFF2-40B4-BE49-F238E27FC236}">
                <a16:creationId xmlns:a16="http://schemas.microsoft.com/office/drawing/2014/main" id="{F195627E-2C40-4313-A8CA-896853145A2E}"/>
              </a:ext>
            </a:extLst>
          </p:cNvPr>
          <p:cNvSpPr>
            <a:spLocks noChangeShapeType="1"/>
          </p:cNvSpPr>
          <p:nvPr/>
        </p:nvSpPr>
        <p:spPr bwMode="auto">
          <a:xfrm flipH="1">
            <a:off x="8904289" y="1557338"/>
            <a:ext cx="71437"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38" name="Line 54">
            <a:extLst>
              <a:ext uri="{FF2B5EF4-FFF2-40B4-BE49-F238E27FC236}">
                <a16:creationId xmlns:a16="http://schemas.microsoft.com/office/drawing/2014/main" id="{4144886B-C077-4B24-8612-34E7E583FBEC}"/>
              </a:ext>
            </a:extLst>
          </p:cNvPr>
          <p:cNvSpPr>
            <a:spLocks noChangeShapeType="1"/>
          </p:cNvSpPr>
          <p:nvPr/>
        </p:nvSpPr>
        <p:spPr bwMode="auto">
          <a:xfrm>
            <a:off x="8904288" y="1916114"/>
            <a:ext cx="215900" cy="217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39" name="Line 55">
            <a:extLst>
              <a:ext uri="{FF2B5EF4-FFF2-40B4-BE49-F238E27FC236}">
                <a16:creationId xmlns:a16="http://schemas.microsoft.com/office/drawing/2014/main" id="{80AB3852-516B-4A29-801B-E6224BF304C5}"/>
              </a:ext>
            </a:extLst>
          </p:cNvPr>
          <p:cNvSpPr>
            <a:spLocks noChangeShapeType="1"/>
          </p:cNvSpPr>
          <p:nvPr/>
        </p:nvSpPr>
        <p:spPr bwMode="auto">
          <a:xfrm flipH="1">
            <a:off x="8401050" y="1484314"/>
            <a:ext cx="503238"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40" name="Line 56">
            <a:extLst>
              <a:ext uri="{FF2B5EF4-FFF2-40B4-BE49-F238E27FC236}">
                <a16:creationId xmlns:a16="http://schemas.microsoft.com/office/drawing/2014/main" id="{4D788F73-DE69-4DB4-86D3-1DB18D880B01}"/>
              </a:ext>
            </a:extLst>
          </p:cNvPr>
          <p:cNvSpPr>
            <a:spLocks noChangeShapeType="1"/>
          </p:cNvSpPr>
          <p:nvPr/>
        </p:nvSpPr>
        <p:spPr bwMode="auto">
          <a:xfrm flipH="1">
            <a:off x="8256588" y="1773238"/>
            <a:ext cx="144462"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41" name="Line 57">
            <a:extLst>
              <a:ext uri="{FF2B5EF4-FFF2-40B4-BE49-F238E27FC236}">
                <a16:creationId xmlns:a16="http://schemas.microsoft.com/office/drawing/2014/main" id="{87C4D89B-6E64-4BA6-BEED-FA1D30A1AA1D}"/>
              </a:ext>
            </a:extLst>
          </p:cNvPr>
          <p:cNvSpPr>
            <a:spLocks noChangeShapeType="1"/>
          </p:cNvSpPr>
          <p:nvPr/>
        </p:nvSpPr>
        <p:spPr bwMode="auto">
          <a:xfrm flipH="1">
            <a:off x="7967664" y="1773239"/>
            <a:ext cx="43338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42" name="Line 58">
            <a:extLst>
              <a:ext uri="{FF2B5EF4-FFF2-40B4-BE49-F238E27FC236}">
                <a16:creationId xmlns:a16="http://schemas.microsoft.com/office/drawing/2014/main" id="{814079B7-022E-4706-9028-9BFAFC51F9D4}"/>
              </a:ext>
            </a:extLst>
          </p:cNvPr>
          <p:cNvSpPr>
            <a:spLocks noChangeShapeType="1"/>
          </p:cNvSpPr>
          <p:nvPr/>
        </p:nvSpPr>
        <p:spPr bwMode="auto">
          <a:xfrm flipH="1" flipV="1">
            <a:off x="8472488" y="765175"/>
            <a:ext cx="43180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43" name="Line 59">
            <a:extLst>
              <a:ext uri="{FF2B5EF4-FFF2-40B4-BE49-F238E27FC236}">
                <a16:creationId xmlns:a16="http://schemas.microsoft.com/office/drawing/2014/main" id="{45264D57-6EC1-49B3-8F58-B4EF53CC2270}"/>
              </a:ext>
            </a:extLst>
          </p:cNvPr>
          <p:cNvSpPr>
            <a:spLocks noChangeShapeType="1"/>
          </p:cNvSpPr>
          <p:nvPr/>
        </p:nvSpPr>
        <p:spPr bwMode="auto">
          <a:xfrm flipH="1" flipV="1">
            <a:off x="7967664" y="1341439"/>
            <a:ext cx="649287"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44" name="Line 60">
            <a:extLst>
              <a:ext uri="{FF2B5EF4-FFF2-40B4-BE49-F238E27FC236}">
                <a16:creationId xmlns:a16="http://schemas.microsoft.com/office/drawing/2014/main" id="{72B6676A-809D-4D8B-BB13-A3D2593D858B}"/>
              </a:ext>
            </a:extLst>
          </p:cNvPr>
          <p:cNvSpPr>
            <a:spLocks noChangeShapeType="1"/>
          </p:cNvSpPr>
          <p:nvPr/>
        </p:nvSpPr>
        <p:spPr bwMode="auto">
          <a:xfrm flipH="1" flipV="1">
            <a:off x="8112126" y="765175"/>
            <a:ext cx="50482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45" name="Oval 61">
            <a:extLst>
              <a:ext uri="{FF2B5EF4-FFF2-40B4-BE49-F238E27FC236}">
                <a16:creationId xmlns:a16="http://schemas.microsoft.com/office/drawing/2014/main" id="{A17530BD-35A8-4135-9BE9-B2EB6813C2AF}"/>
              </a:ext>
            </a:extLst>
          </p:cNvPr>
          <p:cNvSpPr>
            <a:spLocks noChangeArrowheads="1"/>
          </p:cNvSpPr>
          <p:nvPr/>
        </p:nvSpPr>
        <p:spPr bwMode="auto">
          <a:xfrm>
            <a:off x="8183563" y="981076"/>
            <a:ext cx="144462" cy="14446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46" name="Oval 62">
            <a:extLst>
              <a:ext uri="{FF2B5EF4-FFF2-40B4-BE49-F238E27FC236}">
                <a16:creationId xmlns:a16="http://schemas.microsoft.com/office/drawing/2014/main" id="{45BCF177-BD49-49A4-AE47-FA513E0EB699}"/>
              </a:ext>
            </a:extLst>
          </p:cNvPr>
          <p:cNvSpPr>
            <a:spLocks noChangeArrowheads="1"/>
          </p:cNvSpPr>
          <p:nvPr/>
        </p:nvSpPr>
        <p:spPr bwMode="auto">
          <a:xfrm>
            <a:off x="8688388" y="765176"/>
            <a:ext cx="144462" cy="14446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47" name="Oval 63">
            <a:extLst>
              <a:ext uri="{FF2B5EF4-FFF2-40B4-BE49-F238E27FC236}">
                <a16:creationId xmlns:a16="http://schemas.microsoft.com/office/drawing/2014/main" id="{8374299F-11EB-43B9-B167-19C78F29CE43}"/>
              </a:ext>
            </a:extLst>
          </p:cNvPr>
          <p:cNvSpPr>
            <a:spLocks noChangeArrowheads="1"/>
          </p:cNvSpPr>
          <p:nvPr/>
        </p:nvSpPr>
        <p:spPr bwMode="auto">
          <a:xfrm>
            <a:off x="8759826" y="1341438"/>
            <a:ext cx="144463" cy="14446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48" name="Oval 64">
            <a:extLst>
              <a:ext uri="{FF2B5EF4-FFF2-40B4-BE49-F238E27FC236}">
                <a16:creationId xmlns:a16="http://schemas.microsoft.com/office/drawing/2014/main" id="{8236B281-83A0-4542-9D0D-3BCFCE2D4CBD}"/>
              </a:ext>
            </a:extLst>
          </p:cNvPr>
          <p:cNvSpPr>
            <a:spLocks noChangeArrowheads="1"/>
          </p:cNvSpPr>
          <p:nvPr/>
        </p:nvSpPr>
        <p:spPr bwMode="auto">
          <a:xfrm>
            <a:off x="8831263" y="1628776"/>
            <a:ext cx="144462" cy="14446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49" name="Oval 65">
            <a:extLst>
              <a:ext uri="{FF2B5EF4-FFF2-40B4-BE49-F238E27FC236}">
                <a16:creationId xmlns:a16="http://schemas.microsoft.com/office/drawing/2014/main" id="{D40EB0C3-A161-479B-B2AC-33E5C25911B7}"/>
              </a:ext>
            </a:extLst>
          </p:cNvPr>
          <p:cNvSpPr>
            <a:spLocks noChangeArrowheads="1"/>
          </p:cNvSpPr>
          <p:nvPr/>
        </p:nvSpPr>
        <p:spPr bwMode="auto">
          <a:xfrm>
            <a:off x="9191626" y="1412876"/>
            <a:ext cx="144463" cy="14446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50" name="Oval 66">
            <a:extLst>
              <a:ext uri="{FF2B5EF4-FFF2-40B4-BE49-F238E27FC236}">
                <a16:creationId xmlns:a16="http://schemas.microsoft.com/office/drawing/2014/main" id="{CC251C93-4A2E-4D47-ACDE-92BA320FB826}"/>
              </a:ext>
            </a:extLst>
          </p:cNvPr>
          <p:cNvSpPr>
            <a:spLocks noChangeArrowheads="1"/>
          </p:cNvSpPr>
          <p:nvPr/>
        </p:nvSpPr>
        <p:spPr bwMode="auto">
          <a:xfrm>
            <a:off x="9767888" y="981076"/>
            <a:ext cx="144462" cy="14446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51" name="Oval 67">
            <a:extLst>
              <a:ext uri="{FF2B5EF4-FFF2-40B4-BE49-F238E27FC236}">
                <a16:creationId xmlns:a16="http://schemas.microsoft.com/office/drawing/2014/main" id="{49999DB0-7FDC-4F81-9B17-7F82B1C259EA}"/>
              </a:ext>
            </a:extLst>
          </p:cNvPr>
          <p:cNvSpPr>
            <a:spLocks noChangeArrowheads="1"/>
          </p:cNvSpPr>
          <p:nvPr/>
        </p:nvSpPr>
        <p:spPr bwMode="auto">
          <a:xfrm>
            <a:off x="8975726" y="1268413"/>
            <a:ext cx="144463" cy="14446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52" name="Oval 68">
            <a:extLst>
              <a:ext uri="{FF2B5EF4-FFF2-40B4-BE49-F238E27FC236}">
                <a16:creationId xmlns:a16="http://schemas.microsoft.com/office/drawing/2014/main" id="{A0D840B1-8929-4DED-89C8-02B2026BB784}"/>
              </a:ext>
            </a:extLst>
          </p:cNvPr>
          <p:cNvSpPr>
            <a:spLocks noChangeArrowheads="1"/>
          </p:cNvSpPr>
          <p:nvPr/>
        </p:nvSpPr>
        <p:spPr bwMode="auto">
          <a:xfrm>
            <a:off x="9120188" y="1989138"/>
            <a:ext cx="144462" cy="14446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53" name="Oval 69">
            <a:extLst>
              <a:ext uri="{FF2B5EF4-FFF2-40B4-BE49-F238E27FC236}">
                <a16:creationId xmlns:a16="http://schemas.microsoft.com/office/drawing/2014/main" id="{8C8AA688-14E1-4E81-ADEF-93BD92383D3B}"/>
              </a:ext>
            </a:extLst>
          </p:cNvPr>
          <p:cNvSpPr>
            <a:spLocks noChangeArrowheads="1"/>
          </p:cNvSpPr>
          <p:nvPr/>
        </p:nvSpPr>
        <p:spPr bwMode="auto">
          <a:xfrm>
            <a:off x="8399463" y="1196976"/>
            <a:ext cx="144462" cy="14446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54" name="Oval 70">
            <a:extLst>
              <a:ext uri="{FF2B5EF4-FFF2-40B4-BE49-F238E27FC236}">
                <a16:creationId xmlns:a16="http://schemas.microsoft.com/office/drawing/2014/main" id="{E9CA1644-2CAB-4C2F-965B-7A305BEED6A6}"/>
              </a:ext>
            </a:extLst>
          </p:cNvPr>
          <p:cNvSpPr>
            <a:spLocks noChangeArrowheads="1"/>
          </p:cNvSpPr>
          <p:nvPr/>
        </p:nvSpPr>
        <p:spPr bwMode="auto">
          <a:xfrm>
            <a:off x="8328026" y="1773238"/>
            <a:ext cx="144463" cy="14446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55" name="Oval 71">
            <a:extLst>
              <a:ext uri="{FF2B5EF4-FFF2-40B4-BE49-F238E27FC236}">
                <a16:creationId xmlns:a16="http://schemas.microsoft.com/office/drawing/2014/main" id="{01D049DC-41CB-49A6-BD0A-7052312DCB72}"/>
              </a:ext>
            </a:extLst>
          </p:cNvPr>
          <p:cNvSpPr>
            <a:spLocks noChangeArrowheads="1"/>
          </p:cNvSpPr>
          <p:nvPr/>
        </p:nvSpPr>
        <p:spPr bwMode="auto">
          <a:xfrm>
            <a:off x="9409114" y="1844675"/>
            <a:ext cx="71437" cy="7143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56" name="Oval 72">
            <a:extLst>
              <a:ext uri="{FF2B5EF4-FFF2-40B4-BE49-F238E27FC236}">
                <a16:creationId xmlns:a16="http://schemas.microsoft.com/office/drawing/2014/main" id="{626EAD34-54B4-4B50-8CD8-1E4EF748A0EF}"/>
              </a:ext>
            </a:extLst>
          </p:cNvPr>
          <p:cNvSpPr>
            <a:spLocks noChangeArrowheads="1"/>
          </p:cNvSpPr>
          <p:nvPr/>
        </p:nvSpPr>
        <p:spPr bwMode="auto">
          <a:xfrm>
            <a:off x="9120189" y="1557339"/>
            <a:ext cx="71437" cy="7143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57" name="Oval 73">
            <a:extLst>
              <a:ext uri="{FF2B5EF4-FFF2-40B4-BE49-F238E27FC236}">
                <a16:creationId xmlns:a16="http://schemas.microsoft.com/office/drawing/2014/main" id="{E93A4D1A-80FE-4398-91C2-DEFC4BD470AF}"/>
              </a:ext>
            </a:extLst>
          </p:cNvPr>
          <p:cNvSpPr>
            <a:spLocks noChangeArrowheads="1"/>
          </p:cNvSpPr>
          <p:nvPr/>
        </p:nvSpPr>
        <p:spPr bwMode="auto">
          <a:xfrm>
            <a:off x="9480550" y="1196975"/>
            <a:ext cx="71438" cy="7143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58" name="Oval 74">
            <a:extLst>
              <a:ext uri="{FF2B5EF4-FFF2-40B4-BE49-F238E27FC236}">
                <a16:creationId xmlns:a16="http://schemas.microsoft.com/office/drawing/2014/main" id="{7BDBF3B7-8374-4FD4-99E4-9A6E47876F9A}"/>
              </a:ext>
            </a:extLst>
          </p:cNvPr>
          <p:cNvSpPr>
            <a:spLocks noChangeArrowheads="1"/>
          </p:cNvSpPr>
          <p:nvPr/>
        </p:nvSpPr>
        <p:spPr bwMode="auto">
          <a:xfrm>
            <a:off x="9840914" y="1773239"/>
            <a:ext cx="71437" cy="7143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59" name="Oval 75">
            <a:extLst>
              <a:ext uri="{FF2B5EF4-FFF2-40B4-BE49-F238E27FC236}">
                <a16:creationId xmlns:a16="http://schemas.microsoft.com/office/drawing/2014/main" id="{2EE16732-C933-4774-9137-0610F0847BBD}"/>
              </a:ext>
            </a:extLst>
          </p:cNvPr>
          <p:cNvSpPr>
            <a:spLocks noChangeArrowheads="1"/>
          </p:cNvSpPr>
          <p:nvPr/>
        </p:nvSpPr>
        <p:spPr bwMode="auto">
          <a:xfrm>
            <a:off x="9480550" y="765175"/>
            <a:ext cx="71438" cy="7143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60" name="Oval 76">
            <a:extLst>
              <a:ext uri="{FF2B5EF4-FFF2-40B4-BE49-F238E27FC236}">
                <a16:creationId xmlns:a16="http://schemas.microsoft.com/office/drawing/2014/main" id="{D0A29D89-FF41-4A29-AD3E-F7C9B34C3820}"/>
              </a:ext>
            </a:extLst>
          </p:cNvPr>
          <p:cNvSpPr>
            <a:spLocks noChangeArrowheads="1"/>
          </p:cNvSpPr>
          <p:nvPr/>
        </p:nvSpPr>
        <p:spPr bwMode="auto">
          <a:xfrm>
            <a:off x="8688389" y="1916114"/>
            <a:ext cx="71437" cy="7143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61" name="Oval 77">
            <a:extLst>
              <a:ext uri="{FF2B5EF4-FFF2-40B4-BE49-F238E27FC236}">
                <a16:creationId xmlns:a16="http://schemas.microsoft.com/office/drawing/2014/main" id="{6A01B69C-82D5-4C04-AE5B-F83AC5BE10F1}"/>
              </a:ext>
            </a:extLst>
          </p:cNvPr>
          <p:cNvSpPr>
            <a:spLocks noChangeArrowheads="1"/>
          </p:cNvSpPr>
          <p:nvPr/>
        </p:nvSpPr>
        <p:spPr bwMode="auto">
          <a:xfrm>
            <a:off x="9048750" y="1052514"/>
            <a:ext cx="71438" cy="7143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62" name="Oval 78">
            <a:extLst>
              <a:ext uri="{FF2B5EF4-FFF2-40B4-BE49-F238E27FC236}">
                <a16:creationId xmlns:a16="http://schemas.microsoft.com/office/drawing/2014/main" id="{E4E56CF2-1AA2-41C7-A5C5-D85E98B6B15A}"/>
              </a:ext>
            </a:extLst>
          </p:cNvPr>
          <p:cNvSpPr>
            <a:spLocks noChangeArrowheads="1"/>
          </p:cNvSpPr>
          <p:nvPr/>
        </p:nvSpPr>
        <p:spPr bwMode="auto">
          <a:xfrm>
            <a:off x="8759825" y="1125539"/>
            <a:ext cx="71438" cy="7143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63" name="Oval 79">
            <a:extLst>
              <a:ext uri="{FF2B5EF4-FFF2-40B4-BE49-F238E27FC236}">
                <a16:creationId xmlns:a16="http://schemas.microsoft.com/office/drawing/2014/main" id="{652B7E08-5E70-4215-B315-927A40EA6303}"/>
              </a:ext>
            </a:extLst>
          </p:cNvPr>
          <p:cNvSpPr>
            <a:spLocks noChangeArrowheads="1"/>
          </p:cNvSpPr>
          <p:nvPr/>
        </p:nvSpPr>
        <p:spPr bwMode="auto">
          <a:xfrm>
            <a:off x="8616950" y="1557339"/>
            <a:ext cx="71438" cy="7143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64" name="Oval 80">
            <a:extLst>
              <a:ext uri="{FF2B5EF4-FFF2-40B4-BE49-F238E27FC236}">
                <a16:creationId xmlns:a16="http://schemas.microsoft.com/office/drawing/2014/main" id="{5EA2005F-5EDC-4B64-95AD-5BF0871DCB4A}"/>
              </a:ext>
            </a:extLst>
          </p:cNvPr>
          <p:cNvSpPr>
            <a:spLocks noChangeArrowheads="1"/>
          </p:cNvSpPr>
          <p:nvPr/>
        </p:nvSpPr>
        <p:spPr bwMode="auto">
          <a:xfrm>
            <a:off x="8112125" y="1773239"/>
            <a:ext cx="71438" cy="7143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65" name="Oval 81">
            <a:extLst>
              <a:ext uri="{FF2B5EF4-FFF2-40B4-BE49-F238E27FC236}">
                <a16:creationId xmlns:a16="http://schemas.microsoft.com/office/drawing/2014/main" id="{B9F846BC-F92B-40B7-8F63-CA1DBDC20354}"/>
              </a:ext>
            </a:extLst>
          </p:cNvPr>
          <p:cNvSpPr>
            <a:spLocks noChangeArrowheads="1"/>
          </p:cNvSpPr>
          <p:nvPr/>
        </p:nvSpPr>
        <p:spPr bwMode="auto">
          <a:xfrm>
            <a:off x="8040689" y="1341439"/>
            <a:ext cx="71437" cy="7143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6466" name="Oval 82">
            <a:extLst>
              <a:ext uri="{FF2B5EF4-FFF2-40B4-BE49-F238E27FC236}">
                <a16:creationId xmlns:a16="http://schemas.microsoft.com/office/drawing/2014/main" id="{8FB52F4F-B930-46C0-BF6B-0A2C3329C750}"/>
              </a:ext>
            </a:extLst>
          </p:cNvPr>
          <p:cNvSpPr>
            <a:spLocks noChangeArrowheads="1"/>
          </p:cNvSpPr>
          <p:nvPr/>
        </p:nvSpPr>
        <p:spPr bwMode="auto">
          <a:xfrm>
            <a:off x="8328025" y="765175"/>
            <a:ext cx="71438" cy="7143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02EDC701-04D4-4629-AA5A-C789D682BA9E}"/>
              </a:ext>
            </a:extLst>
          </p:cNvPr>
          <p:cNvSpPr txBox="1"/>
          <p:nvPr/>
        </p:nvSpPr>
        <p:spPr>
          <a:xfrm>
            <a:off x="511441" y="6021386"/>
            <a:ext cx="3423972" cy="369332"/>
          </a:xfrm>
          <a:prstGeom prst="rect">
            <a:avLst/>
          </a:prstGeom>
          <a:noFill/>
        </p:spPr>
        <p:txBody>
          <a:bodyPr wrap="square" rtlCol="0">
            <a:spAutoFit/>
          </a:bodyPr>
          <a:lstStyle/>
          <a:p>
            <a:r>
              <a:rPr kumimoji="1" lang="ja-JP" altLang="en-US" dirty="0"/>
              <a:t>防災・危機管理ｅカレッジ（旧版）</a:t>
            </a:r>
          </a:p>
        </p:txBody>
      </p:sp>
      <p:sp>
        <p:nvSpPr>
          <p:cNvPr id="3" name="スライド番号プレースホルダー 2">
            <a:extLst>
              <a:ext uri="{FF2B5EF4-FFF2-40B4-BE49-F238E27FC236}">
                <a16:creationId xmlns:a16="http://schemas.microsoft.com/office/drawing/2014/main" id="{6F80CB13-78D8-4587-9459-BEA770B54067}"/>
              </a:ext>
            </a:extLst>
          </p:cNvPr>
          <p:cNvSpPr>
            <a:spLocks noGrp="1"/>
          </p:cNvSpPr>
          <p:nvPr>
            <p:ph type="sldNum" sz="quarter" idx="12"/>
          </p:nvPr>
        </p:nvSpPr>
        <p:spPr/>
        <p:txBody>
          <a:bodyPr/>
          <a:lstStyle/>
          <a:p>
            <a:fld id="{598AE42F-E8F8-4E1F-A45A-134570AF4B1B}" type="slidenum">
              <a:rPr lang="en-US" altLang="ja-JP" smtClean="0"/>
              <a:pPr/>
              <a:t>6</a:t>
            </a:fld>
            <a:endParaRPr lang="en-US" altLang="ja-JP"/>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a:extLst>
              <a:ext uri="{FF2B5EF4-FFF2-40B4-BE49-F238E27FC236}">
                <a16:creationId xmlns:a16="http://schemas.microsoft.com/office/drawing/2014/main" id="{7DBCCCD1-0A63-4A19-80F2-A540C0025E68}"/>
              </a:ext>
            </a:extLst>
          </p:cNvPr>
          <p:cNvSpPr/>
          <p:nvPr/>
        </p:nvSpPr>
        <p:spPr>
          <a:xfrm>
            <a:off x="804863" y="1171576"/>
            <a:ext cx="10515600" cy="5362574"/>
          </a:xfrm>
          <a:prstGeom prst="ellipse">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t="100000"/>
            </a:path>
            <a:tileRect r="-100000" b="-100000"/>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8C10220E-76B4-46AC-8DD2-C6D8A3FD3A64}"/>
              </a:ext>
            </a:extLst>
          </p:cNvPr>
          <p:cNvSpPr/>
          <p:nvPr/>
        </p:nvSpPr>
        <p:spPr>
          <a:xfrm>
            <a:off x="973930" y="1471613"/>
            <a:ext cx="8089107" cy="4762500"/>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100000" t="100000"/>
            </a:path>
            <a:tileRect r="-100000" b="-100000"/>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158EF9D5-C959-410A-9BF3-399C7AB560CA}"/>
              </a:ext>
            </a:extLst>
          </p:cNvPr>
          <p:cNvSpPr/>
          <p:nvPr/>
        </p:nvSpPr>
        <p:spPr>
          <a:xfrm>
            <a:off x="1152524" y="1824038"/>
            <a:ext cx="5610225" cy="4057649"/>
          </a:xfrm>
          <a:prstGeom prst="ellips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24FE1F31-0B70-4350-AAEF-2A4B08CD7436}"/>
              </a:ext>
            </a:extLst>
          </p:cNvPr>
          <p:cNvSpPr txBox="1"/>
          <p:nvPr/>
        </p:nvSpPr>
        <p:spPr>
          <a:xfrm>
            <a:off x="390525" y="483899"/>
            <a:ext cx="10515600" cy="584775"/>
          </a:xfrm>
          <a:prstGeom prst="rect">
            <a:avLst/>
          </a:prstGeom>
          <a:noFill/>
        </p:spPr>
        <p:txBody>
          <a:bodyPr wrap="square" rtlCol="0">
            <a:spAutoFit/>
          </a:bodyPr>
          <a:lstStyle/>
          <a:p>
            <a:pPr algn="ctr"/>
            <a:r>
              <a:rPr kumimoji="1" lang="ja-JP" altLang="en-US" sz="3200" dirty="0"/>
              <a:t>「雪害」が提起したもの：雪害対策研究の拡張の必要性</a:t>
            </a:r>
          </a:p>
        </p:txBody>
      </p:sp>
      <p:sp>
        <p:nvSpPr>
          <p:cNvPr id="4" name="楕円 3">
            <a:extLst>
              <a:ext uri="{FF2B5EF4-FFF2-40B4-BE49-F238E27FC236}">
                <a16:creationId xmlns:a16="http://schemas.microsoft.com/office/drawing/2014/main" id="{62832B2D-668E-401F-AC38-6D2BCEAC92B1}"/>
              </a:ext>
            </a:extLst>
          </p:cNvPr>
          <p:cNvSpPr/>
          <p:nvPr/>
        </p:nvSpPr>
        <p:spPr>
          <a:xfrm>
            <a:off x="1333500" y="2628899"/>
            <a:ext cx="2738438" cy="2447925"/>
          </a:xfrm>
          <a:prstGeom prst="ellipse">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347E1405-0186-410E-956A-C4DD51AFC132}"/>
              </a:ext>
            </a:extLst>
          </p:cNvPr>
          <p:cNvSpPr txBox="1"/>
          <p:nvPr/>
        </p:nvSpPr>
        <p:spPr>
          <a:xfrm>
            <a:off x="1826419" y="3437362"/>
            <a:ext cx="1752600" cy="830997"/>
          </a:xfrm>
          <a:prstGeom prst="rect">
            <a:avLst/>
          </a:prstGeom>
          <a:noFill/>
        </p:spPr>
        <p:txBody>
          <a:bodyPr wrap="square" rtlCol="0">
            <a:spAutoFit/>
          </a:bodyPr>
          <a:lstStyle/>
          <a:p>
            <a:r>
              <a:rPr kumimoji="1" lang="ja-JP" altLang="en-US" sz="2400" dirty="0">
                <a:solidFill>
                  <a:schemeClr val="bg1"/>
                </a:solidFill>
              </a:rPr>
              <a:t>雪害対策技術の研究</a:t>
            </a:r>
          </a:p>
        </p:txBody>
      </p:sp>
      <p:sp>
        <p:nvSpPr>
          <p:cNvPr id="13" name="テキスト ボックス 12">
            <a:extLst>
              <a:ext uri="{FF2B5EF4-FFF2-40B4-BE49-F238E27FC236}">
                <a16:creationId xmlns:a16="http://schemas.microsoft.com/office/drawing/2014/main" id="{6F9635BD-A684-4E9B-B727-DFEB775E7E5C}"/>
              </a:ext>
            </a:extLst>
          </p:cNvPr>
          <p:cNvSpPr txBox="1"/>
          <p:nvPr/>
        </p:nvSpPr>
        <p:spPr>
          <a:xfrm>
            <a:off x="4688681" y="2883365"/>
            <a:ext cx="1457325" cy="1938992"/>
          </a:xfrm>
          <a:prstGeom prst="rect">
            <a:avLst/>
          </a:prstGeom>
          <a:noFill/>
        </p:spPr>
        <p:txBody>
          <a:bodyPr wrap="square" rtlCol="0">
            <a:spAutoFit/>
          </a:bodyPr>
          <a:lstStyle/>
          <a:p>
            <a:r>
              <a:rPr kumimoji="1" lang="ja-JP" altLang="en-US" sz="2400" dirty="0">
                <a:solidFill>
                  <a:schemeClr val="bg1"/>
                </a:solidFill>
              </a:rPr>
              <a:t>雪害対策技術の都市・地域システム化の研究</a:t>
            </a:r>
          </a:p>
        </p:txBody>
      </p:sp>
      <p:sp>
        <p:nvSpPr>
          <p:cNvPr id="14" name="テキスト ボックス 13">
            <a:extLst>
              <a:ext uri="{FF2B5EF4-FFF2-40B4-BE49-F238E27FC236}">
                <a16:creationId xmlns:a16="http://schemas.microsoft.com/office/drawing/2014/main" id="{EEB2E76E-1911-4CA3-9072-F427E43BC658}"/>
              </a:ext>
            </a:extLst>
          </p:cNvPr>
          <p:cNvSpPr txBox="1"/>
          <p:nvPr/>
        </p:nvSpPr>
        <p:spPr>
          <a:xfrm>
            <a:off x="7148511" y="3059668"/>
            <a:ext cx="1457325" cy="1569660"/>
          </a:xfrm>
          <a:prstGeom prst="rect">
            <a:avLst/>
          </a:prstGeom>
          <a:noFill/>
        </p:spPr>
        <p:txBody>
          <a:bodyPr wrap="square" rtlCol="0">
            <a:spAutoFit/>
          </a:bodyPr>
          <a:lstStyle/>
          <a:p>
            <a:r>
              <a:rPr kumimoji="1" lang="ja-JP" altLang="en-US" sz="2400" b="1" dirty="0"/>
              <a:t>日常生活の雪問題とその対策の研究</a:t>
            </a:r>
          </a:p>
        </p:txBody>
      </p:sp>
      <p:sp>
        <p:nvSpPr>
          <p:cNvPr id="15" name="テキスト ボックス 14">
            <a:extLst>
              <a:ext uri="{FF2B5EF4-FFF2-40B4-BE49-F238E27FC236}">
                <a16:creationId xmlns:a16="http://schemas.microsoft.com/office/drawing/2014/main" id="{FAEDDCD8-7984-45AF-86E3-83A675B71F75}"/>
              </a:ext>
            </a:extLst>
          </p:cNvPr>
          <p:cNvSpPr txBox="1"/>
          <p:nvPr/>
        </p:nvSpPr>
        <p:spPr>
          <a:xfrm>
            <a:off x="9477375" y="3068031"/>
            <a:ext cx="1428750" cy="1569660"/>
          </a:xfrm>
          <a:prstGeom prst="rect">
            <a:avLst/>
          </a:prstGeom>
          <a:noFill/>
        </p:spPr>
        <p:txBody>
          <a:bodyPr wrap="square" rtlCol="0">
            <a:spAutoFit/>
          </a:bodyPr>
          <a:lstStyle/>
          <a:p>
            <a:r>
              <a:rPr kumimoji="1" lang="ja-JP" altLang="en-US" sz="2400" b="1" dirty="0"/>
              <a:t>雪国の地域問題と地域計画の研究</a:t>
            </a:r>
          </a:p>
        </p:txBody>
      </p:sp>
      <p:sp>
        <p:nvSpPr>
          <p:cNvPr id="16" name="矢印: 左右 15">
            <a:extLst>
              <a:ext uri="{FF2B5EF4-FFF2-40B4-BE49-F238E27FC236}">
                <a16:creationId xmlns:a16="http://schemas.microsoft.com/office/drawing/2014/main" id="{D47F7042-80F9-4873-B292-4F9EA1CEBA4D}"/>
              </a:ext>
            </a:extLst>
          </p:cNvPr>
          <p:cNvSpPr/>
          <p:nvPr/>
        </p:nvSpPr>
        <p:spPr>
          <a:xfrm>
            <a:off x="3689749" y="3587323"/>
            <a:ext cx="909635" cy="514350"/>
          </a:xfrm>
          <a:prstGeom prst="leftRightArrow">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左右 17">
            <a:extLst>
              <a:ext uri="{FF2B5EF4-FFF2-40B4-BE49-F238E27FC236}">
                <a16:creationId xmlns:a16="http://schemas.microsoft.com/office/drawing/2014/main" id="{D209309F-EC01-4140-B646-3F6E9B1AC72F}"/>
              </a:ext>
            </a:extLst>
          </p:cNvPr>
          <p:cNvSpPr/>
          <p:nvPr/>
        </p:nvSpPr>
        <p:spPr>
          <a:xfrm>
            <a:off x="6279355" y="3595685"/>
            <a:ext cx="909635" cy="514350"/>
          </a:xfrm>
          <a:prstGeom prst="leftRightArrow">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左右 19">
            <a:extLst>
              <a:ext uri="{FF2B5EF4-FFF2-40B4-BE49-F238E27FC236}">
                <a16:creationId xmlns:a16="http://schemas.microsoft.com/office/drawing/2014/main" id="{4D6BC225-F4BE-4FEC-811E-A1C5E669830F}"/>
              </a:ext>
            </a:extLst>
          </p:cNvPr>
          <p:cNvSpPr/>
          <p:nvPr/>
        </p:nvSpPr>
        <p:spPr>
          <a:xfrm>
            <a:off x="8605836" y="3595685"/>
            <a:ext cx="909635" cy="514350"/>
          </a:xfrm>
          <a:prstGeom prst="leftRightArrow">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2C31744B-FCD0-498C-8E48-A540E52F3703}"/>
              </a:ext>
            </a:extLst>
          </p:cNvPr>
          <p:cNvSpPr>
            <a:spLocks noGrp="1"/>
          </p:cNvSpPr>
          <p:nvPr>
            <p:ph type="sldNum" sz="quarter" idx="12"/>
          </p:nvPr>
        </p:nvSpPr>
        <p:spPr/>
        <p:txBody>
          <a:bodyPr/>
          <a:lstStyle/>
          <a:p>
            <a:fld id="{7BFA35ED-C4EE-4947-88BD-F6555D2E7297}" type="slidenum">
              <a:rPr kumimoji="1" lang="ja-JP" altLang="en-US" smtClean="0"/>
              <a:t>7</a:t>
            </a:fld>
            <a:endParaRPr kumimoji="1" lang="ja-JP" altLang="en-US"/>
          </a:p>
        </p:txBody>
      </p:sp>
      <p:cxnSp>
        <p:nvCxnSpPr>
          <p:cNvPr id="7" name="直線矢印コネクタ 6">
            <a:extLst>
              <a:ext uri="{FF2B5EF4-FFF2-40B4-BE49-F238E27FC236}">
                <a16:creationId xmlns:a16="http://schemas.microsoft.com/office/drawing/2014/main" id="{E1955F41-C9F5-45B4-B82D-FB04F438B133}"/>
              </a:ext>
            </a:extLst>
          </p:cNvPr>
          <p:cNvCxnSpPr>
            <a:cxnSpLocks/>
          </p:cNvCxnSpPr>
          <p:nvPr/>
        </p:nvCxnSpPr>
        <p:spPr>
          <a:xfrm flipV="1">
            <a:off x="771526" y="5446154"/>
            <a:ext cx="10582274" cy="65401"/>
          </a:xfrm>
          <a:prstGeom prst="straightConnector1">
            <a:avLst/>
          </a:prstGeom>
          <a:ln w="127000">
            <a:solidFill>
              <a:srgbClr val="FF0000"/>
            </a:solidFill>
            <a:prstDash val="sysDot"/>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7120CC3E-5510-4862-A06D-6492C80ABC9A}"/>
              </a:ext>
            </a:extLst>
          </p:cNvPr>
          <p:cNvSpPr txBox="1"/>
          <p:nvPr/>
        </p:nvSpPr>
        <p:spPr>
          <a:xfrm>
            <a:off x="650241" y="5781040"/>
            <a:ext cx="2011680" cy="400110"/>
          </a:xfrm>
          <a:prstGeom prst="rect">
            <a:avLst/>
          </a:prstGeom>
          <a:noFill/>
        </p:spPr>
        <p:txBody>
          <a:bodyPr wrap="square" rtlCol="0">
            <a:spAutoFit/>
          </a:bodyPr>
          <a:lstStyle/>
          <a:p>
            <a:r>
              <a:rPr kumimoji="1" lang="ja-JP" altLang="en-US" sz="2000" b="1" dirty="0">
                <a:solidFill>
                  <a:srgbClr val="FF0000"/>
                </a:solidFill>
              </a:rPr>
              <a:t>要素技術の研究</a:t>
            </a:r>
          </a:p>
        </p:txBody>
      </p:sp>
      <p:sp>
        <p:nvSpPr>
          <p:cNvPr id="12" name="テキスト ボックス 11">
            <a:extLst>
              <a:ext uri="{FF2B5EF4-FFF2-40B4-BE49-F238E27FC236}">
                <a16:creationId xmlns:a16="http://schemas.microsoft.com/office/drawing/2014/main" id="{96FB6931-F10A-493E-8D58-CCD4545BF4BE}"/>
              </a:ext>
            </a:extLst>
          </p:cNvPr>
          <p:cNvSpPr txBox="1"/>
          <p:nvPr/>
        </p:nvSpPr>
        <p:spPr>
          <a:xfrm>
            <a:off x="9463405" y="5733897"/>
            <a:ext cx="2011680" cy="400110"/>
          </a:xfrm>
          <a:prstGeom prst="rect">
            <a:avLst/>
          </a:prstGeom>
          <a:noFill/>
        </p:spPr>
        <p:txBody>
          <a:bodyPr wrap="square" rtlCol="0">
            <a:spAutoFit/>
          </a:bodyPr>
          <a:lstStyle/>
          <a:p>
            <a:r>
              <a:rPr kumimoji="1" lang="ja-JP" altLang="en-US" sz="2000" b="1" dirty="0">
                <a:solidFill>
                  <a:srgbClr val="FF0000"/>
                </a:solidFill>
              </a:rPr>
              <a:t>目標定立の研究</a:t>
            </a:r>
          </a:p>
        </p:txBody>
      </p:sp>
    </p:spTree>
    <p:extLst>
      <p:ext uri="{BB962C8B-B14F-4D97-AF65-F5344CB8AC3E}">
        <p14:creationId xmlns:p14="http://schemas.microsoft.com/office/powerpoint/2010/main" val="326512076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B976D70-BDF6-4A43-9271-53832E66CC49}"/>
              </a:ext>
            </a:extLst>
          </p:cNvPr>
          <p:cNvPicPr>
            <a:picLocks noChangeAspect="1"/>
          </p:cNvPicPr>
          <p:nvPr/>
        </p:nvPicPr>
        <p:blipFill>
          <a:blip r:embed="rId2"/>
          <a:stretch>
            <a:fillRect/>
          </a:stretch>
        </p:blipFill>
        <p:spPr>
          <a:xfrm>
            <a:off x="8465223" y="1094780"/>
            <a:ext cx="2152891" cy="2984740"/>
          </a:xfrm>
          <a:prstGeom prst="rect">
            <a:avLst/>
          </a:prstGeom>
          <a:ln>
            <a:solidFill>
              <a:srgbClr val="0070C0"/>
            </a:solidFill>
          </a:ln>
        </p:spPr>
      </p:pic>
      <p:sp>
        <p:nvSpPr>
          <p:cNvPr id="3" name="テキスト ボックス 2">
            <a:extLst>
              <a:ext uri="{FF2B5EF4-FFF2-40B4-BE49-F238E27FC236}">
                <a16:creationId xmlns:a16="http://schemas.microsoft.com/office/drawing/2014/main" id="{CA5B6385-574E-40F7-B0A4-D10BC5ADB2B4}"/>
              </a:ext>
            </a:extLst>
          </p:cNvPr>
          <p:cNvSpPr txBox="1"/>
          <p:nvPr/>
        </p:nvSpPr>
        <p:spPr>
          <a:xfrm>
            <a:off x="390525" y="483899"/>
            <a:ext cx="7934326" cy="584775"/>
          </a:xfrm>
          <a:prstGeom prst="rect">
            <a:avLst/>
          </a:prstGeom>
          <a:noFill/>
        </p:spPr>
        <p:txBody>
          <a:bodyPr wrap="square" rtlCol="0">
            <a:spAutoFit/>
          </a:bodyPr>
          <a:lstStyle/>
          <a:p>
            <a:pPr algn="ctr"/>
            <a:r>
              <a:rPr kumimoji="1" lang="ja-JP" altLang="en-US" sz="3200" dirty="0"/>
              <a:t>「雪害」が提起したもの：新しい検討課題</a:t>
            </a:r>
          </a:p>
        </p:txBody>
      </p:sp>
      <p:sp>
        <p:nvSpPr>
          <p:cNvPr id="5" name="テキスト ボックス 4">
            <a:extLst>
              <a:ext uri="{FF2B5EF4-FFF2-40B4-BE49-F238E27FC236}">
                <a16:creationId xmlns:a16="http://schemas.microsoft.com/office/drawing/2014/main" id="{F08FE78D-8041-40AC-B347-65A1447AB81C}"/>
              </a:ext>
            </a:extLst>
          </p:cNvPr>
          <p:cNvSpPr txBox="1"/>
          <p:nvPr/>
        </p:nvSpPr>
        <p:spPr>
          <a:xfrm>
            <a:off x="881062" y="1286819"/>
            <a:ext cx="10429875" cy="5109091"/>
          </a:xfrm>
          <a:prstGeom prst="rect">
            <a:avLst/>
          </a:prstGeom>
          <a:noFill/>
        </p:spPr>
        <p:txBody>
          <a:bodyPr wrap="square" rtlCol="0">
            <a:spAutoFit/>
          </a:bodyPr>
          <a:lstStyle/>
          <a:p>
            <a:pPr marL="457200" indent="-457200">
              <a:buFont typeface="Wingdings" panose="05000000000000000000" pitchFamily="2" charset="2"/>
              <a:buChar char="ü"/>
            </a:pPr>
            <a:r>
              <a:rPr kumimoji="1" lang="ja-JP" altLang="en-US" sz="2400" b="1" dirty="0"/>
              <a:t>災害文化としての雪国文化への着目</a:t>
            </a:r>
          </a:p>
          <a:p>
            <a:pPr marL="457200" indent="-457200">
              <a:buFont typeface="+mj-lt"/>
              <a:buAutoNum type="arabicPeriod"/>
            </a:pPr>
            <a:endParaRPr kumimoji="1" lang="ja-JP" altLang="en-US" sz="2400" dirty="0"/>
          </a:p>
          <a:p>
            <a:pPr marL="457200" indent="-457200">
              <a:buFont typeface="+mj-lt"/>
              <a:buAutoNum type="arabicPeriod"/>
            </a:pPr>
            <a:endParaRPr lang="ja-JP" altLang="en-US" sz="2000" dirty="0"/>
          </a:p>
          <a:p>
            <a:pPr marL="457200" indent="-457200">
              <a:buFont typeface="Wingdings" panose="05000000000000000000" pitchFamily="2" charset="2"/>
              <a:buChar char="ü"/>
            </a:pPr>
            <a:r>
              <a:rPr kumimoji="1" lang="ja-JP" altLang="en-US" sz="2400" b="1" dirty="0"/>
              <a:t>家族形態や地域環境の変化に伴う雪問題</a:t>
            </a:r>
          </a:p>
          <a:p>
            <a:pPr marL="457200" indent="-457200">
              <a:buFont typeface="+mj-lt"/>
              <a:buAutoNum type="arabicPeriod"/>
            </a:pPr>
            <a:endParaRPr kumimoji="1" lang="ja-JP" altLang="en-US" sz="2400" dirty="0"/>
          </a:p>
          <a:p>
            <a:pPr marL="457200" indent="-457200">
              <a:buFont typeface="+mj-lt"/>
              <a:buAutoNum type="arabicPeriod"/>
            </a:pPr>
            <a:endParaRPr lang="ja-JP" altLang="en-US" sz="2400" dirty="0"/>
          </a:p>
          <a:p>
            <a:pPr marL="457200" indent="-457200">
              <a:buFont typeface="Wingdings" panose="05000000000000000000" pitchFamily="2" charset="2"/>
              <a:buChar char="ü"/>
            </a:pPr>
            <a:r>
              <a:rPr kumimoji="1" lang="ja-JP" altLang="en-US" sz="2400" b="1" dirty="0"/>
              <a:t>雪害の変化とその背景の解明</a:t>
            </a:r>
          </a:p>
          <a:p>
            <a:pPr marL="457200" indent="-457200">
              <a:buFont typeface="+mj-lt"/>
              <a:buAutoNum type="arabicPeriod"/>
            </a:pPr>
            <a:endParaRPr kumimoji="1" lang="ja-JP" altLang="en-US" sz="2400" dirty="0"/>
          </a:p>
          <a:p>
            <a:pPr marL="457200" indent="-457200">
              <a:buFont typeface="+mj-lt"/>
              <a:buAutoNum type="arabicPeriod"/>
            </a:pPr>
            <a:endParaRPr lang="ja-JP" altLang="en-US" sz="2400" dirty="0"/>
          </a:p>
          <a:p>
            <a:pPr marL="457200" indent="-457200">
              <a:buFont typeface="Wingdings" panose="05000000000000000000" pitchFamily="2" charset="2"/>
              <a:buChar char="ü"/>
            </a:pPr>
            <a:r>
              <a:rPr kumimoji="1" lang="ja-JP" altLang="en-US" sz="2400" b="1" dirty="0"/>
              <a:t>雪害観の多様性と社会的合意形成の問題</a:t>
            </a:r>
          </a:p>
          <a:p>
            <a:pPr marL="457200" indent="-457200">
              <a:buFont typeface="+mj-lt"/>
              <a:buAutoNum type="arabicPeriod"/>
            </a:pPr>
            <a:endParaRPr kumimoji="1" lang="ja-JP" altLang="en-US" sz="2400" dirty="0"/>
          </a:p>
          <a:p>
            <a:pPr marL="457200" indent="-457200">
              <a:buFont typeface="+mj-lt"/>
              <a:buAutoNum type="arabicPeriod"/>
            </a:pPr>
            <a:endParaRPr lang="ja-JP" altLang="en-US" sz="2400" dirty="0"/>
          </a:p>
          <a:p>
            <a:pPr marL="457200" indent="-457200">
              <a:buFont typeface="Wingdings" panose="05000000000000000000" pitchFamily="2" charset="2"/>
              <a:buChar char="ü"/>
            </a:pPr>
            <a:r>
              <a:rPr kumimoji="1" lang="ja-JP" altLang="en-US" sz="2400" b="1" dirty="0"/>
              <a:t>雪問題解決を担う主体の問題</a:t>
            </a:r>
          </a:p>
          <a:p>
            <a:r>
              <a:rPr kumimoji="1" lang="ja-JP" altLang="en-US" dirty="0"/>
              <a:t>　　　</a:t>
            </a:r>
          </a:p>
        </p:txBody>
      </p:sp>
      <p:sp>
        <p:nvSpPr>
          <p:cNvPr id="6" name="テキスト ボックス 5">
            <a:extLst>
              <a:ext uri="{FF2B5EF4-FFF2-40B4-BE49-F238E27FC236}">
                <a16:creationId xmlns:a16="http://schemas.microsoft.com/office/drawing/2014/main" id="{5EBEDFFE-F150-4A39-9F9B-66908D5A92AC}"/>
              </a:ext>
            </a:extLst>
          </p:cNvPr>
          <p:cNvSpPr txBox="1"/>
          <p:nvPr/>
        </p:nvSpPr>
        <p:spPr>
          <a:xfrm>
            <a:off x="1647825" y="1714500"/>
            <a:ext cx="5715000" cy="400110"/>
          </a:xfrm>
          <a:prstGeom prst="rect">
            <a:avLst/>
          </a:prstGeom>
          <a:noFill/>
        </p:spPr>
        <p:txBody>
          <a:bodyPr wrap="square" rtlCol="0">
            <a:spAutoFit/>
          </a:bodyPr>
          <a:lstStyle/>
          <a:p>
            <a:r>
              <a:rPr kumimoji="1" lang="ja-JP" altLang="en-US" sz="2000" b="1" dirty="0">
                <a:solidFill>
                  <a:srgbClr val="0070C0"/>
                </a:solidFill>
              </a:rPr>
              <a:t>地域の雪対応能力、レジリエンスの検証と評価</a:t>
            </a:r>
            <a:endParaRPr kumimoji="1" lang="ja-JP" altLang="en-US" b="1" dirty="0">
              <a:solidFill>
                <a:srgbClr val="0070C0"/>
              </a:solidFill>
            </a:endParaRPr>
          </a:p>
        </p:txBody>
      </p:sp>
      <p:sp>
        <p:nvSpPr>
          <p:cNvPr id="8" name="テキスト ボックス 7">
            <a:extLst>
              <a:ext uri="{FF2B5EF4-FFF2-40B4-BE49-F238E27FC236}">
                <a16:creationId xmlns:a16="http://schemas.microsoft.com/office/drawing/2014/main" id="{F0404825-5C47-42F4-8C49-2E242FFD6633}"/>
              </a:ext>
            </a:extLst>
          </p:cNvPr>
          <p:cNvSpPr txBox="1"/>
          <p:nvPr/>
        </p:nvSpPr>
        <p:spPr>
          <a:xfrm>
            <a:off x="1647825" y="2773170"/>
            <a:ext cx="6124575" cy="400110"/>
          </a:xfrm>
          <a:prstGeom prst="rect">
            <a:avLst/>
          </a:prstGeom>
          <a:noFill/>
        </p:spPr>
        <p:txBody>
          <a:bodyPr wrap="square" rtlCol="0">
            <a:spAutoFit/>
          </a:bodyPr>
          <a:lstStyle/>
          <a:p>
            <a:r>
              <a:rPr kumimoji="1" lang="ja-JP" altLang="en-US" sz="2000" b="1" dirty="0">
                <a:solidFill>
                  <a:srgbClr val="0070C0"/>
                </a:solidFill>
              </a:rPr>
              <a:t>高齢化に伴う雪問題、住宅回りの除排雪事故の増加</a:t>
            </a:r>
            <a:endParaRPr kumimoji="1" lang="ja-JP" altLang="en-US" b="1" dirty="0">
              <a:solidFill>
                <a:srgbClr val="0070C0"/>
              </a:solidFill>
            </a:endParaRPr>
          </a:p>
        </p:txBody>
      </p:sp>
      <p:sp>
        <p:nvSpPr>
          <p:cNvPr id="10" name="テキスト ボックス 9">
            <a:extLst>
              <a:ext uri="{FF2B5EF4-FFF2-40B4-BE49-F238E27FC236}">
                <a16:creationId xmlns:a16="http://schemas.microsoft.com/office/drawing/2014/main" id="{7574C4A5-B9FA-4971-BACF-EB1171397B49}"/>
              </a:ext>
            </a:extLst>
          </p:cNvPr>
          <p:cNvSpPr txBox="1"/>
          <p:nvPr/>
        </p:nvSpPr>
        <p:spPr>
          <a:xfrm>
            <a:off x="1647824" y="3841365"/>
            <a:ext cx="6391275" cy="400110"/>
          </a:xfrm>
          <a:prstGeom prst="rect">
            <a:avLst/>
          </a:prstGeom>
          <a:noFill/>
        </p:spPr>
        <p:txBody>
          <a:bodyPr wrap="square" rtlCol="0">
            <a:spAutoFit/>
          </a:bodyPr>
          <a:lstStyle/>
          <a:p>
            <a:r>
              <a:rPr kumimoji="1" lang="ja-JP" altLang="en-US" sz="2000" b="1" dirty="0">
                <a:solidFill>
                  <a:srgbClr val="0070C0"/>
                </a:solidFill>
              </a:rPr>
              <a:t>増加する雪害、減少する雪害とその背景の解明と対策</a:t>
            </a:r>
            <a:endParaRPr kumimoji="1" lang="ja-JP" altLang="en-US" b="1" dirty="0">
              <a:solidFill>
                <a:srgbClr val="0070C0"/>
              </a:solidFill>
            </a:endParaRPr>
          </a:p>
        </p:txBody>
      </p:sp>
      <p:sp>
        <p:nvSpPr>
          <p:cNvPr id="12" name="テキスト ボックス 11">
            <a:extLst>
              <a:ext uri="{FF2B5EF4-FFF2-40B4-BE49-F238E27FC236}">
                <a16:creationId xmlns:a16="http://schemas.microsoft.com/office/drawing/2014/main" id="{FC6A6534-E249-44D6-B5D0-716132EFA99A}"/>
              </a:ext>
            </a:extLst>
          </p:cNvPr>
          <p:cNvSpPr txBox="1"/>
          <p:nvPr/>
        </p:nvSpPr>
        <p:spPr>
          <a:xfrm>
            <a:off x="1647823" y="4985760"/>
            <a:ext cx="7029451" cy="400110"/>
          </a:xfrm>
          <a:prstGeom prst="rect">
            <a:avLst/>
          </a:prstGeom>
          <a:noFill/>
        </p:spPr>
        <p:txBody>
          <a:bodyPr wrap="square" rtlCol="0">
            <a:spAutoFit/>
          </a:bodyPr>
          <a:lstStyle/>
          <a:p>
            <a:r>
              <a:rPr kumimoji="1" lang="ja-JP" altLang="en-US" sz="2000" b="1" dirty="0">
                <a:solidFill>
                  <a:srgbClr val="0070C0"/>
                </a:solidFill>
              </a:rPr>
              <a:t>社会意識の変化、個人の認識の違いとその背景の分析</a:t>
            </a:r>
            <a:endParaRPr kumimoji="1" lang="ja-JP" altLang="en-US" b="1" dirty="0">
              <a:solidFill>
                <a:srgbClr val="0070C0"/>
              </a:solidFill>
            </a:endParaRPr>
          </a:p>
        </p:txBody>
      </p:sp>
      <p:sp>
        <p:nvSpPr>
          <p:cNvPr id="14" name="テキスト ボックス 13">
            <a:extLst>
              <a:ext uri="{FF2B5EF4-FFF2-40B4-BE49-F238E27FC236}">
                <a16:creationId xmlns:a16="http://schemas.microsoft.com/office/drawing/2014/main" id="{83AA1A67-B2F1-42DC-9F66-141BCF790498}"/>
              </a:ext>
            </a:extLst>
          </p:cNvPr>
          <p:cNvSpPr txBox="1"/>
          <p:nvPr/>
        </p:nvSpPr>
        <p:spPr>
          <a:xfrm>
            <a:off x="1647823" y="6006330"/>
            <a:ext cx="6391276" cy="400110"/>
          </a:xfrm>
          <a:prstGeom prst="rect">
            <a:avLst/>
          </a:prstGeom>
          <a:noFill/>
        </p:spPr>
        <p:txBody>
          <a:bodyPr wrap="square" rtlCol="0">
            <a:spAutoFit/>
          </a:bodyPr>
          <a:lstStyle/>
          <a:p>
            <a:r>
              <a:rPr kumimoji="1" lang="ja-JP" altLang="en-US" sz="2000" b="1" dirty="0">
                <a:solidFill>
                  <a:srgbClr val="0070C0"/>
                </a:solidFill>
              </a:rPr>
              <a:t>雪対応主体の変化と新たな担い手の形成</a:t>
            </a:r>
          </a:p>
        </p:txBody>
      </p:sp>
      <p:pic>
        <p:nvPicPr>
          <p:cNvPr id="2" name="図 1">
            <a:extLst>
              <a:ext uri="{FF2B5EF4-FFF2-40B4-BE49-F238E27FC236}">
                <a16:creationId xmlns:a16="http://schemas.microsoft.com/office/drawing/2014/main" id="{A3F4C3F4-3AC8-4FB2-BE7B-14F248C4EACD}"/>
              </a:ext>
            </a:extLst>
          </p:cNvPr>
          <p:cNvPicPr>
            <a:picLocks noChangeAspect="1"/>
          </p:cNvPicPr>
          <p:nvPr/>
        </p:nvPicPr>
        <p:blipFill>
          <a:blip r:embed="rId3"/>
          <a:stretch>
            <a:fillRect/>
          </a:stretch>
        </p:blipFill>
        <p:spPr>
          <a:xfrm rot="5400000">
            <a:off x="9098535" y="3947154"/>
            <a:ext cx="2891280" cy="2078113"/>
          </a:xfrm>
          <a:prstGeom prst="rect">
            <a:avLst/>
          </a:prstGeom>
        </p:spPr>
      </p:pic>
      <p:sp>
        <p:nvSpPr>
          <p:cNvPr id="7" name="スライド番号プレースホルダー 6">
            <a:extLst>
              <a:ext uri="{FF2B5EF4-FFF2-40B4-BE49-F238E27FC236}">
                <a16:creationId xmlns:a16="http://schemas.microsoft.com/office/drawing/2014/main" id="{2A2B38C1-6C8D-4521-91C3-E15AADAC13BD}"/>
              </a:ext>
            </a:extLst>
          </p:cNvPr>
          <p:cNvSpPr>
            <a:spLocks noGrp="1"/>
          </p:cNvSpPr>
          <p:nvPr>
            <p:ph type="sldNum" sz="quarter" idx="12"/>
          </p:nvPr>
        </p:nvSpPr>
        <p:spPr/>
        <p:txBody>
          <a:bodyPr/>
          <a:lstStyle/>
          <a:p>
            <a:fld id="{7BFA35ED-C4EE-4947-88BD-F6555D2E7297}" type="slidenum">
              <a:rPr kumimoji="1" lang="ja-JP" altLang="en-US" smtClean="0"/>
              <a:t>8</a:t>
            </a:fld>
            <a:endParaRPr kumimoji="1" lang="ja-JP" altLang="en-US"/>
          </a:p>
        </p:txBody>
      </p:sp>
    </p:spTree>
    <p:extLst>
      <p:ext uri="{BB962C8B-B14F-4D97-AF65-F5344CB8AC3E}">
        <p14:creationId xmlns:p14="http://schemas.microsoft.com/office/powerpoint/2010/main" val="48798569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A145D3C1-282D-4A80-B354-28B4883BD3D1}"/>
              </a:ext>
            </a:extLst>
          </p:cNvPr>
          <p:cNvGraphicFramePr>
            <a:graphicFrameLocks/>
          </p:cNvGraphicFramePr>
          <p:nvPr>
            <p:extLst>
              <p:ext uri="{D42A27DB-BD31-4B8C-83A1-F6EECF244321}">
                <p14:modId xmlns:p14="http://schemas.microsoft.com/office/powerpoint/2010/main" val="2645725567"/>
              </p:ext>
            </p:extLst>
          </p:nvPr>
        </p:nvGraphicFramePr>
        <p:xfrm>
          <a:off x="8302625" y="1295400"/>
          <a:ext cx="3533775" cy="2657475"/>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1D3CF971-0D2B-4973-933A-73DD1EBAEEA3}"/>
              </a:ext>
            </a:extLst>
          </p:cNvPr>
          <p:cNvSpPr txBox="1"/>
          <p:nvPr/>
        </p:nvSpPr>
        <p:spPr>
          <a:xfrm>
            <a:off x="390525" y="375374"/>
            <a:ext cx="7934326" cy="584775"/>
          </a:xfrm>
          <a:prstGeom prst="rect">
            <a:avLst/>
          </a:prstGeom>
          <a:noFill/>
        </p:spPr>
        <p:txBody>
          <a:bodyPr wrap="square" rtlCol="0">
            <a:spAutoFit/>
          </a:bodyPr>
          <a:lstStyle/>
          <a:p>
            <a:pPr marL="457200" indent="-457200">
              <a:buFont typeface="Wingdings" panose="05000000000000000000" pitchFamily="2" charset="2"/>
              <a:buChar char="ü"/>
            </a:pPr>
            <a:r>
              <a:rPr kumimoji="1" lang="ja-JP" altLang="en-US" sz="3200" dirty="0"/>
              <a:t>災害文化としての雪国文化への着目</a:t>
            </a:r>
          </a:p>
        </p:txBody>
      </p:sp>
      <p:graphicFrame>
        <p:nvGraphicFramePr>
          <p:cNvPr id="7" name="グラフ 6">
            <a:extLst>
              <a:ext uri="{FF2B5EF4-FFF2-40B4-BE49-F238E27FC236}">
                <a16:creationId xmlns:a16="http://schemas.microsoft.com/office/drawing/2014/main" id="{BABC8F9C-1B07-4D11-8388-A3F3405BDA80}"/>
              </a:ext>
            </a:extLst>
          </p:cNvPr>
          <p:cNvGraphicFramePr>
            <a:graphicFrameLocks/>
          </p:cNvGraphicFramePr>
          <p:nvPr>
            <p:extLst>
              <p:ext uri="{D42A27DB-BD31-4B8C-83A1-F6EECF244321}">
                <p14:modId xmlns:p14="http://schemas.microsoft.com/office/powerpoint/2010/main" val="371685775"/>
              </p:ext>
            </p:extLst>
          </p:nvPr>
        </p:nvGraphicFramePr>
        <p:xfrm>
          <a:off x="6096000" y="4038600"/>
          <a:ext cx="5740400" cy="2233901"/>
        </p:xfrm>
        <a:graphic>
          <a:graphicData uri="http://schemas.openxmlformats.org/drawingml/2006/chart">
            <c:chart xmlns:c="http://schemas.openxmlformats.org/drawingml/2006/chart" xmlns:r="http://schemas.openxmlformats.org/officeDocument/2006/relationships" r:id="rId3"/>
          </a:graphicData>
        </a:graphic>
      </p:graphicFrame>
      <p:pic>
        <p:nvPicPr>
          <p:cNvPr id="4" name="図 3">
            <a:extLst>
              <a:ext uri="{FF2B5EF4-FFF2-40B4-BE49-F238E27FC236}">
                <a16:creationId xmlns:a16="http://schemas.microsoft.com/office/drawing/2014/main" id="{5AA45216-58A3-4700-AB11-ED03F4E9E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25" y="1295399"/>
            <a:ext cx="2476500" cy="1733551"/>
          </a:xfrm>
          <a:prstGeom prst="rect">
            <a:avLst/>
          </a:prstGeom>
        </p:spPr>
      </p:pic>
      <p:pic>
        <p:nvPicPr>
          <p:cNvPr id="9" name="図 8">
            <a:extLst>
              <a:ext uri="{FF2B5EF4-FFF2-40B4-BE49-F238E27FC236}">
                <a16:creationId xmlns:a16="http://schemas.microsoft.com/office/drawing/2014/main" id="{390C765F-FA1F-41B3-89E2-84CF226240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4654" y="1295399"/>
            <a:ext cx="2476499" cy="1736852"/>
          </a:xfrm>
          <a:prstGeom prst="rect">
            <a:avLst/>
          </a:prstGeom>
        </p:spPr>
      </p:pic>
      <p:pic>
        <p:nvPicPr>
          <p:cNvPr id="11" name="図 10">
            <a:extLst>
              <a:ext uri="{FF2B5EF4-FFF2-40B4-BE49-F238E27FC236}">
                <a16:creationId xmlns:a16="http://schemas.microsoft.com/office/drawing/2014/main" id="{1FE79380-353F-4F07-8AFD-AA31EEBFE8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4655" y="4538951"/>
            <a:ext cx="2581290" cy="1752597"/>
          </a:xfrm>
          <a:prstGeom prst="rect">
            <a:avLst/>
          </a:prstGeom>
        </p:spPr>
      </p:pic>
      <p:pic>
        <p:nvPicPr>
          <p:cNvPr id="13" name="図 12">
            <a:extLst>
              <a:ext uri="{FF2B5EF4-FFF2-40B4-BE49-F238E27FC236}">
                <a16:creationId xmlns:a16="http://schemas.microsoft.com/office/drawing/2014/main" id="{BDD810A0-5236-4DA5-ABED-306E690AFB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0525" y="4538951"/>
            <a:ext cx="2476500" cy="1733550"/>
          </a:xfrm>
          <a:prstGeom prst="rect">
            <a:avLst/>
          </a:prstGeom>
        </p:spPr>
      </p:pic>
      <p:sp>
        <p:nvSpPr>
          <p:cNvPr id="14" name="テキスト ボックス 13">
            <a:extLst>
              <a:ext uri="{FF2B5EF4-FFF2-40B4-BE49-F238E27FC236}">
                <a16:creationId xmlns:a16="http://schemas.microsoft.com/office/drawing/2014/main" id="{2946986E-A1C9-40A6-9676-B3D1A785BDA4}"/>
              </a:ext>
            </a:extLst>
          </p:cNvPr>
          <p:cNvSpPr txBox="1"/>
          <p:nvPr/>
        </p:nvSpPr>
        <p:spPr>
          <a:xfrm>
            <a:off x="466725" y="3314700"/>
            <a:ext cx="5044428" cy="923330"/>
          </a:xfrm>
          <a:prstGeom prst="rect">
            <a:avLst/>
          </a:prstGeom>
          <a:noFill/>
        </p:spPr>
        <p:txBody>
          <a:bodyPr wrap="square" rtlCol="0">
            <a:spAutoFit/>
          </a:bodyPr>
          <a:lstStyle/>
          <a:p>
            <a:pPr algn="ctr"/>
            <a:r>
              <a:rPr kumimoji="1" lang="ja-JP" altLang="en-US" sz="1600" b="1" dirty="0"/>
              <a:t>福井市</a:t>
            </a:r>
          </a:p>
          <a:p>
            <a:pPr algn="ctr"/>
            <a:r>
              <a:rPr kumimoji="1" lang="ja-JP" altLang="en-US" sz="2000" b="1" dirty="0"/>
              <a:t>災害文化＝都市の耐雪度≠積雪の深さ</a:t>
            </a:r>
          </a:p>
          <a:p>
            <a:pPr algn="ctr"/>
            <a:r>
              <a:rPr kumimoji="1" lang="ja-JP" altLang="en-US" sz="1600" b="1" dirty="0"/>
              <a:t>大野市</a:t>
            </a:r>
          </a:p>
        </p:txBody>
      </p:sp>
      <p:sp>
        <p:nvSpPr>
          <p:cNvPr id="16" name="二等辺三角形 15">
            <a:extLst>
              <a:ext uri="{FF2B5EF4-FFF2-40B4-BE49-F238E27FC236}">
                <a16:creationId xmlns:a16="http://schemas.microsoft.com/office/drawing/2014/main" id="{3FA99805-9188-4CEC-B3D5-F20F92FD1AA6}"/>
              </a:ext>
            </a:extLst>
          </p:cNvPr>
          <p:cNvSpPr/>
          <p:nvPr/>
        </p:nvSpPr>
        <p:spPr>
          <a:xfrm>
            <a:off x="2841588" y="3125861"/>
            <a:ext cx="294700" cy="1921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a:extLst>
              <a:ext uri="{FF2B5EF4-FFF2-40B4-BE49-F238E27FC236}">
                <a16:creationId xmlns:a16="http://schemas.microsoft.com/office/drawing/2014/main" id="{1819AAD0-C5D6-4697-B118-23C3E5ED1BCB}"/>
              </a:ext>
            </a:extLst>
          </p:cNvPr>
          <p:cNvSpPr/>
          <p:nvPr/>
        </p:nvSpPr>
        <p:spPr>
          <a:xfrm rot="10800000">
            <a:off x="2841589" y="4227128"/>
            <a:ext cx="294700" cy="1921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9B51818C-7327-4B91-807A-F9B9BA69295F}"/>
              </a:ext>
            </a:extLst>
          </p:cNvPr>
          <p:cNvSpPr txBox="1"/>
          <p:nvPr/>
        </p:nvSpPr>
        <p:spPr>
          <a:xfrm>
            <a:off x="6096000" y="3543300"/>
            <a:ext cx="2066925" cy="338554"/>
          </a:xfrm>
          <a:prstGeom prst="rect">
            <a:avLst/>
          </a:prstGeom>
          <a:noFill/>
        </p:spPr>
        <p:txBody>
          <a:bodyPr wrap="square" rtlCol="0">
            <a:spAutoFit/>
          </a:bodyPr>
          <a:lstStyle/>
          <a:p>
            <a:r>
              <a:rPr kumimoji="1" lang="ja-JP" altLang="en-US" sz="1600" b="1" dirty="0"/>
              <a:t>生活物資の自給率</a:t>
            </a:r>
          </a:p>
        </p:txBody>
      </p:sp>
      <p:sp>
        <p:nvSpPr>
          <p:cNvPr id="20" name="テキスト ボックス 19">
            <a:extLst>
              <a:ext uri="{FF2B5EF4-FFF2-40B4-BE49-F238E27FC236}">
                <a16:creationId xmlns:a16="http://schemas.microsoft.com/office/drawing/2014/main" id="{7A82D5F8-56CC-452F-ACB4-C54083E77BFF}"/>
              </a:ext>
            </a:extLst>
          </p:cNvPr>
          <p:cNvSpPr txBox="1"/>
          <p:nvPr/>
        </p:nvSpPr>
        <p:spPr>
          <a:xfrm>
            <a:off x="7801888" y="1594365"/>
            <a:ext cx="430887" cy="2059543"/>
          </a:xfrm>
          <a:prstGeom prst="rect">
            <a:avLst/>
          </a:prstGeom>
          <a:noFill/>
        </p:spPr>
        <p:txBody>
          <a:bodyPr vert="eaVert" wrap="square" rtlCol="0">
            <a:spAutoFit/>
          </a:bodyPr>
          <a:lstStyle/>
          <a:p>
            <a:pPr algn="ctr"/>
            <a:r>
              <a:rPr kumimoji="1" lang="ja-JP" altLang="en-US" sz="1600" b="1" dirty="0"/>
              <a:t>孤立生活可能期間</a:t>
            </a:r>
          </a:p>
        </p:txBody>
      </p:sp>
      <p:sp>
        <p:nvSpPr>
          <p:cNvPr id="21" name="テキスト ボックス 20">
            <a:extLst>
              <a:ext uri="{FF2B5EF4-FFF2-40B4-BE49-F238E27FC236}">
                <a16:creationId xmlns:a16="http://schemas.microsoft.com/office/drawing/2014/main" id="{BC1E79D1-FADE-4ABE-84E0-766D812B75B1}"/>
              </a:ext>
            </a:extLst>
          </p:cNvPr>
          <p:cNvSpPr txBox="1"/>
          <p:nvPr/>
        </p:nvSpPr>
        <p:spPr>
          <a:xfrm>
            <a:off x="6095999" y="1240422"/>
            <a:ext cx="2066925" cy="707886"/>
          </a:xfrm>
          <a:prstGeom prst="rect">
            <a:avLst/>
          </a:prstGeom>
          <a:noFill/>
        </p:spPr>
        <p:txBody>
          <a:bodyPr wrap="square" rtlCol="0">
            <a:spAutoFit/>
          </a:bodyPr>
          <a:lstStyle/>
          <a:p>
            <a:r>
              <a:rPr kumimoji="1" lang="ja-JP" altLang="en-US" sz="2000" b="1" dirty="0"/>
              <a:t>孤立山間集落のレジリエンス</a:t>
            </a:r>
          </a:p>
        </p:txBody>
      </p:sp>
      <p:sp>
        <p:nvSpPr>
          <p:cNvPr id="22" name="テキスト ボックス 21">
            <a:extLst>
              <a:ext uri="{FF2B5EF4-FFF2-40B4-BE49-F238E27FC236}">
                <a16:creationId xmlns:a16="http://schemas.microsoft.com/office/drawing/2014/main" id="{559B39FA-B19E-4939-8BEA-CC70B8D9CF25}"/>
              </a:ext>
            </a:extLst>
          </p:cNvPr>
          <p:cNvSpPr txBox="1"/>
          <p:nvPr/>
        </p:nvSpPr>
        <p:spPr>
          <a:xfrm>
            <a:off x="6321424" y="1985754"/>
            <a:ext cx="1379835" cy="923330"/>
          </a:xfrm>
          <a:prstGeom prst="rect">
            <a:avLst/>
          </a:prstGeom>
          <a:solidFill>
            <a:schemeClr val="accent1"/>
          </a:solidFill>
        </p:spPr>
        <p:txBody>
          <a:bodyPr wrap="square" rtlCol="0">
            <a:spAutoFit/>
          </a:bodyPr>
          <a:lstStyle/>
          <a:p>
            <a:r>
              <a:rPr kumimoji="1" lang="en-US" altLang="ja-JP" dirty="0">
                <a:solidFill>
                  <a:schemeClr val="bg1"/>
                </a:solidFill>
              </a:rPr>
              <a:t>2014</a:t>
            </a:r>
            <a:r>
              <a:rPr kumimoji="1" lang="ja-JP" altLang="en-US" dirty="0">
                <a:solidFill>
                  <a:schemeClr val="bg1"/>
                </a:solidFill>
              </a:rPr>
              <a:t>年関東甲信大雪（山梨県）</a:t>
            </a:r>
          </a:p>
        </p:txBody>
      </p:sp>
      <p:sp>
        <p:nvSpPr>
          <p:cNvPr id="23" name="テキスト ボックス 22">
            <a:extLst>
              <a:ext uri="{FF2B5EF4-FFF2-40B4-BE49-F238E27FC236}">
                <a16:creationId xmlns:a16="http://schemas.microsoft.com/office/drawing/2014/main" id="{55E17879-61BA-4FB0-AE4B-76EB6B08DE26}"/>
              </a:ext>
            </a:extLst>
          </p:cNvPr>
          <p:cNvSpPr txBox="1"/>
          <p:nvPr/>
        </p:nvSpPr>
        <p:spPr>
          <a:xfrm>
            <a:off x="390526" y="3125861"/>
            <a:ext cx="1009650" cy="369332"/>
          </a:xfrm>
          <a:prstGeom prst="rect">
            <a:avLst/>
          </a:prstGeom>
          <a:solidFill>
            <a:schemeClr val="accent1"/>
          </a:solidFill>
        </p:spPr>
        <p:txBody>
          <a:bodyPr wrap="square" rtlCol="0">
            <a:spAutoFit/>
          </a:bodyPr>
          <a:lstStyle/>
          <a:p>
            <a:pPr algn="ctr"/>
            <a:r>
              <a:rPr kumimoji="1" lang="en-US" altLang="ja-JP" dirty="0">
                <a:solidFill>
                  <a:schemeClr val="bg1"/>
                </a:solidFill>
              </a:rPr>
              <a:t>56</a:t>
            </a:r>
            <a:r>
              <a:rPr kumimoji="1" lang="ja-JP" altLang="en-US" dirty="0">
                <a:solidFill>
                  <a:schemeClr val="bg1"/>
                </a:solidFill>
              </a:rPr>
              <a:t>豪雪</a:t>
            </a:r>
          </a:p>
        </p:txBody>
      </p:sp>
      <p:sp>
        <p:nvSpPr>
          <p:cNvPr id="2" name="スライド番号プレースホルダー 1">
            <a:extLst>
              <a:ext uri="{FF2B5EF4-FFF2-40B4-BE49-F238E27FC236}">
                <a16:creationId xmlns:a16="http://schemas.microsoft.com/office/drawing/2014/main" id="{8EE18150-86D6-4E47-A265-0A98E330A1F5}"/>
              </a:ext>
            </a:extLst>
          </p:cNvPr>
          <p:cNvSpPr>
            <a:spLocks noGrp="1"/>
          </p:cNvSpPr>
          <p:nvPr>
            <p:ph type="sldNum" sz="quarter" idx="12"/>
          </p:nvPr>
        </p:nvSpPr>
        <p:spPr/>
        <p:txBody>
          <a:bodyPr/>
          <a:lstStyle/>
          <a:p>
            <a:fld id="{7BFA35ED-C4EE-4947-88BD-F6555D2E7297}" type="slidenum">
              <a:rPr kumimoji="1" lang="ja-JP" altLang="en-US" smtClean="0"/>
              <a:t>9</a:t>
            </a:fld>
            <a:endParaRPr kumimoji="1" lang="ja-JP" altLang="en-US"/>
          </a:p>
        </p:txBody>
      </p:sp>
    </p:spTree>
    <p:extLst>
      <p:ext uri="{BB962C8B-B14F-4D97-AF65-F5344CB8AC3E}">
        <p14:creationId xmlns:p14="http://schemas.microsoft.com/office/powerpoint/2010/main" val="818547174"/>
      </p:ext>
    </p:extLst>
  </p:cSld>
  <p:clrMapOvr>
    <a:masterClrMapping/>
  </p:clrMapOvr>
  <p:transition spd="slow">
    <p:push dir="u"/>
  </p:transition>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2378</TotalTime>
  <Words>1844</Words>
  <Application>Microsoft Office PowerPoint</Application>
  <PresentationFormat>ワイド画面</PresentationFormat>
  <Paragraphs>261</Paragraphs>
  <Slides>16</Slides>
  <Notes>1</Notes>
  <HiddenSlides>0</HiddenSlides>
  <MMClips>0</MMClips>
  <ScaleCrop>false</ScaleCrop>
  <HeadingPairs>
    <vt:vector size="8" baseType="variant">
      <vt:variant>
        <vt:lpstr>使用されているフォント</vt:lpstr>
      </vt:variant>
      <vt:variant>
        <vt:i4>7</vt:i4>
      </vt:variant>
      <vt:variant>
        <vt:lpstr>テーマ</vt:lpstr>
      </vt:variant>
      <vt:variant>
        <vt:i4>2</vt:i4>
      </vt:variant>
      <vt:variant>
        <vt:lpstr>埋め込まれた OLE サーバー</vt:lpstr>
      </vt:variant>
      <vt:variant>
        <vt:i4>3</vt:i4>
      </vt:variant>
      <vt:variant>
        <vt:lpstr>スライド タイトル</vt:lpstr>
      </vt:variant>
      <vt:variant>
        <vt:i4>16</vt:i4>
      </vt:variant>
    </vt:vector>
  </HeadingPairs>
  <TitlesOfParts>
    <vt:vector size="28" baseType="lpstr">
      <vt:lpstr>ＭＳ Ｐゴシック</vt:lpstr>
      <vt:lpstr>游ゴシック</vt:lpstr>
      <vt:lpstr>游ゴシック Light</vt:lpstr>
      <vt:lpstr>Arial</vt:lpstr>
      <vt:lpstr>Calibri</vt:lpstr>
      <vt:lpstr>Times</vt:lpstr>
      <vt:lpstr>Wingdings</vt:lpstr>
      <vt:lpstr>Office テーマ</vt:lpstr>
      <vt:lpstr>標準デザイン</vt:lpstr>
      <vt:lpstr>Chart</vt:lpstr>
      <vt:lpstr>グラフ</vt:lpstr>
      <vt:lpstr>Worksheet</vt:lpstr>
      <vt:lpstr>雪国の雪害と地域づくりに関する研究</vt:lpstr>
      <vt:lpstr>PowerPoint プレゼンテーション</vt:lpstr>
      <vt:lpstr>PowerPoint プレゼンテーション</vt:lpstr>
      <vt:lpstr>PowerPoint プレゼンテーション</vt:lpstr>
      <vt:lpstr>PowerPoint プレゼンテーション</vt:lpstr>
      <vt:lpstr>雪害の特性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雪国の雪害と地域づくりに関する研究</dc:title>
  <dc:creator>沼野 夏生</dc:creator>
  <cp:lastModifiedBy>沼野 夏生</cp:lastModifiedBy>
  <cp:revision>102</cp:revision>
  <dcterms:created xsi:type="dcterms:W3CDTF">2020-11-08T23:43:51Z</dcterms:created>
  <dcterms:modified xsi:type="dcterms:W3CDTF">2020-11-14T05:06:35Z</dcterms:modified>
</cp:coreProperties>
</file>