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2" r:id="rId6"/>
    <p:sldId id="261" r:id="rId7"/>
    <p:sldId id="263" r:id="rId8"/>
    <p:sldId id="264" r:id="rId9"/>
    <p:sldId id="265" r:id="rId10"/>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24" autoAdjust="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他のグラフ!$C$2</c:f>
              <c:strCache>
                <c:ptCount val="1"/>
                <c:pt idx="0">
                  <c:v>串本町A団地</c:v>
                </c:pt>
              </c:strCache>
            </c:strRef>
          </c:tx>
          <c:spPr>
            <a:ln w="25400" cap="rnd">
              <a:solidFill>
                <a:srgbClr val="7030A0"/>
              </a:solidFill>
              <a:round/>
            </a:ln>
            <a:effectLst/>
          </c:spPr>
          <c:marker>
            <c:symbol val="diamond"/>
            <c:size val="9"/>
            <c:spPr>
              <a:solidFill>
                <a:srgbClr val="7030A0"/>
              </a:solidFill>
              <a:ln w="9525">
                <a:solidFill>
                  <a:srgbClr val="7030A0"/>
                </a:solidFill>
                <a:round/>
              </a:ln>
              <a:effectLst/>
            </c:spPr>
          </c:marker>
          <c:dLbls>
            <c:dLbl>
              <c:idx val="0"/>
              <c:layout>
                <c:manualLayout>
                  <c:x val="-7.2926966218774911E-2"/>
                  <c:y val="2.68276267943351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9701492537313557E-2"/>
                  <c:y val="2.951038947376868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他のグラフ!$B$3:$B$8</c:f>
              <c:numCache>
                <c:formatCode>General</c:formatCode>
                <c:ptCount val="6"/>
                <c:pt idx="0">
                  <c:v>2011</c:v>
                </c:pt>
                <c:pt idx="1">
                  <c:v>2012</c:v>
                </c:pt>
                <c:pt idx="2">
                  <c:v>2013</c:v>
                </c:pt>
                <c:pt idx="3">
                  <c:v>2014</c:v>
                </c:pt>
                <c:pt idx="4">
                  <c:v>2015</c:v>
                </c:pt>
                <c:pt idx="5">
                  <c:v>2016</c:v>
                </c:pt>
              </c:numCache>
            </c:numRef>
          </c:cat>
          <c:val>
            <c:numRef>
              <c:f>他のグラフ!$C$3:$C$8</c:f>
              <c:numCache>
                <c:formatCode>General</c:formatCode>
                <c:ptCount val="6"/>
                <c:pt idx="0">
                  <c:v>199</c:v>
                </c:pt>
                <c:pt idx="1">
                  <c:v>219</c:v>
                </c:pt>
                <c:pt idx="2">
                  <c:v>230</c:v>
                </c:pt>
                <c:pt idx="3">
                  <c:v>233</c:v>
                </c:pt>
                <c:pt idx="4">
                  <c:v>252</c:v>
                </c:pt>
                <c:pt idx="5">
                  <c:v>262</c:v>
                </c:pt>
              </c:numCache>
            </c:numRef>
          </c:val>
          <c:smooth val="0"/>
        </c:ser>
        <c:ser>
          <c:idx val="1"/>
          <c:order val="1"/>
          <c:tx>
            <c:strRef>
              <c:f>他のグラフ!$D$2</c:f>
              <c:strCache>
                <c:ptCount val="1"/>
                <c:pt idx="0">
                  <c:v>串本町B団地</c:v>
                </c:pt>
              </c:strCache>
            </c:strRef>
          </c:tx>
          <c:spPr>
            <a:ln w="25400" cap="rnd">
              <a:solidFill>
                <a:schemeClr val="accent2"/>
              </a:solidFill>
              <a:round/>
            </a:ln>
            <a:effectLst/>
          </c:spPr>
          <c:marker>
            <c:symbol val="square"/>
            <c:size val="7"/>
            <c:spPr>
              <a:solidFill>
                <a:schemeClr val="accent2"/>
              </a:solidFill>
              <a:ln w="9525">
                <a:solidFill>
                  <a:schemeClr val="accent2"/>
                </a:solidFill>
                <a:round/>
              </a:ln>
              <a:effectLst/>
            </c:spPr>
          </c:marker>
          <c:dLbls>
            <c:dLbl>
              <c:idx val="0"/>
              <c:layout>
                <c:manualLayout>
                  <c:x val="-7.7860827098105267E-2"/>
                  <c:y val="2.75635909813545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3018242122719739E-2"/>
                  <c:y val="2.41448641149016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他のグラフ!$B$3:$B$8</c:f>
              <c:numCache>
                <c:formatCode>General</c:formatCode>
                <c:ptCount val="6"/>
                <c:pt idx="0">
                  <c:v>2011</c:v>
                </c:pt>
                <c:pt idx="1">
                  <c:v>2012</c:v>
                </c:pt>
                <c:pt idx="2">
                  <c:v>2013</c:v>
                </c:pt>
                <c:pt idx="3">
                  <c:v>2014</c:v>
                </c:pt>
                <c:pt idx="4">
                  <c:v>2015</c:v>
                </c:pt>
                <c:pt idx="5">
                  <c:v>2016</c:v>
                </c:pt>
              </c:numCache>
            </c:numRef>
          </c:cat>
          <c:val>
            <c:numRef>
              <c:f>他のグラフ!$D$3:$D$8</c:f>
              <c:numCache>
                <c:formatCode>General</c:formatCode>
                <c:ptCount val="6"/>
                <c:pt idx="0">
                  <c:v>139</c:v>
                </c:pt>
                <c:pt idx="1">
                  <c:v>147</c:v>
                </c:pt>
                <c:pt idx="2">
                  <c:v>153</c:v>
                </c:pt>
                <c:pt idx="3">
                  <c:v>163</c:v>
                </c:pt>
                <c:pt idx="4">
                  <c:v>168</c:v>
                </c:pt>
                <c:pt idx="5">
                  <c:v>172</c:v>
                </c:pt>
              </c:numCache>
            </c:numRef>
          </c:val>
          <c:smooth val="0"/>
        </c:ser>
        <c:ser>
          <c:idx val="2"/>
          <c:order val="2"/>
          <c:tx>
            <c:strRef>
              <c:f>他のグラフ!$E$2</c:f>
              <c:strCache>
                <c:ptCount val="1"/>
                <c:pt idx="0">
                  <c:v>田辺市C団地</c:v>
                </c:pt>
              </c:strCache>
            </c:strRef>
          </c:tx>
          <c:spPr>
            <a:ln w="25400" cap="rnd">
              <a:solidFill>
                <a:srgbClr val="0070C0"/>
              </a:solidFill>
              <a:round/>
            </a:ln>
            <a:effectLst/>
          </c:spPr>
          <c:marker>
            <c:symbol val="triangle"/>
            <c:size val="8"/>
            <c:spPr>
              <a:solidFill>
                <a:srgbClr val="0070C0"/>
              </a:solidFill>
              <a:ln w="9525">
                <a:solidFill>
                  <a:srgbClr val="0070C0"/>
                </a:solidFill>
                <a:round/>
              </a:ln>
              <a:effectLst/>
            </c:spPr>
          </c:marker>
          <c:dLbls>
            <c:dLbl>
              <c:idx val="1"/>
              <c:layout>
                <c:manualLayout>
                  <c:x val="-6.2728091824342913E-2"/>
                  <c:y val="2.99389977790104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9701492537313557E-2"/>
                  <c:y val="3.487591483263574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他のグラフ!$B$3:$B$8</c:f>
              <c:numCache>
                <c:formatCode>General</c:formatCode>
                <c:ptCount val="6"/>
                <c:pt idx="0">
                  <c:v>2011</c:v>
                </c:pt>
                <c:pt idx="1">
                  <c:v>2012</c:v>
                </c:pt>
                <c:pt idx="2">
                  <c:v>2013</c:v>
                </c:pt>
                <c:pt idx="3">
                  <c:v>2014</c:v>
                </c:pt>
                <c:pt idx="4">
                  <c:v>2015</c:v>
                </c:pt>
                <c:pt idx="5">
                  <c:v>2016</c:v>
                </c:pt>
              </c:numCache>
            </c:numRef>
          </c:cat>
          <c:val>
            <c:numRef>
              <c:f>他のグラフ!$E$3:$E$8</c:f>
              <c:numCache>
                <c:formatCode>General</c:formatCode>
                <c:ptCount val="6"/>
                <c:pt idx="1">
                  <c:v>145</c:v>
                </c:pt>
                <c:pt idx="2">
                  <c:v>174</c:v>
                </c:pt>
                <c:pt idx="3">
                  <c:v>178</c:v>
                </c:pt>
                <c:pt idx="4">
                  <c:v>192</c:v>
                </c:pt>
                <c:pt idx="5">
                  <c:v>200</c:v>
                </c:pt>
              </c:numCache>
            </c:numRef>
          </c:val>
          <c:smooth val="0"/>
        </c:ser>
        <c:dLbls>
          <c:showLegendKey val="0"/>
          <c:showVal val="0"/>
          <c:showCatName val="0"/>
          <c:showSerName val="0"/>
          <c:showPercent val="0"/>
          <c:showBubbleSize val="0"/>
        </c:dLbls>
        <c:marker val="1"/>
        <c:smooth val="0"/>
        <c:axId val="386131368"/>
        <c:axId val="145964408"/>
      </c:lineChart>
      <c:catAx>
        <c:axId val="386131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ja-JP"/>
          </a:p>
        </c:txPr>
        <c:crossAx val="145964408"/>
        <c:crosses val="autoZero"/>
        <c:auto val="1"/>
        <c:lblAlgn val="ctr"/>
        <c:lblOffset val="100"/>
        <c:noMultiLvlLbl val="0"/>
      </c:catAx>
      <c:valAx>
        <c:axId val="145964408"/>
        <c:scaling>
          <c:orientation val="minMax"/>
          <c:min val="100"/>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38613136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lt1"/>
    </a:solid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他のグラフ!$C$15</c:f>
              <c:strCache>
                <c:ptCount val="1"/>
                <c:pt idx="0">
                  <c:v>大震災後</c:v>
                </c:pt>
              </c:strCache>
            </c:strRef>
          </c:tx>
          <c:spPr>
            <a:solidFill>
              <a:srgbClr val="C00000"/>
            </a:solidFill>
            <a:ln>
              <a:solidFill>
                <a:sysClr val="windowText" lastClr="000000"/>
              </a:solidFill>
            </a:ln>
            <a:effectLst/>
          </c:spPr>
          <c:invertIfNegative val="0"/>
          <c:dPt>
            <c:idx val="0"/>
            <c:invertIfNegative val="0"/>
            <c:bubble3D val="0"/>
            <c:spPr>
              <a:solidFill>
                <a:srgbClr val="C00000"/>
              </a:solidFill>
              <a:ln w="19050">
                <a:solidFill>
                  <a:sysClr val="windowText" lastClr="000000"/>
                </a:solidFill>
              </a:ln>
              <a:effectLst/>
            </c:spPr>
          </c:dPt>
          <c:dPt>
            <c:idx val="1"/>
            <c:invertIfNegative val="0"/>
            <c:bubble3D val="0"/>
            <c:spPr>
              <a:solidFill>
                <a:srgbClr val="C00000"/>
              </a:solidFill>
              <a:ln w="19050">
                <a:solidFill>
                  <a:sysClr val="windowText" lastClr="000000"/>
                </a:solidFill>
              </a:ln>
              <a:effectLst/>
            </c:spPr>
          </c:dPt>
          <c:dPt>
            <c:idx val="2"/>
            <c:invertIfNegative val="0"/>
            <c:bubble3D val="0"/>
            <c:spPr>
              <a:solidFill>
                <a:srgbClr val="C00000"/>
              </a:solidFill>
              <a:ln w="19050">
                <a:solidFill>
                  <a:sysClr val="windowText" lastClr="000000"/>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他のグラフ!$B$16:$B$18</c:f>
              <c:strCache>
                <c:ptCount val="3"/>
                <c:pt idx="0">
                  <c:v>田辺市C団地</c:v>
                </c:pt>
                <c:pt idx="1">
                  <c:v>串本町B団地</c:v>
                </c:pt>
                <c:pt idx="2">
                  <c:v>串本町A団地</c:v>
                </c:pt>
              </c:strCache>
            </c:strRef>
          </c:cat>
          <c:val>
            <c:numRef>
              <c:f>他のグラフ!$C$16:$C$18</c:f>
              <c:numCache>
                <c:formatCode>General</c:formatCode>
                <c:ptCount val="3"/>
                <c:pt idx="0">
                  <c:v>27</c:v>
                </c:pt>
                <c:pt idx="1">
                  <c:v>20</c:v>
                </c:pt>
                <c:pt idx="2">
                  <c:v>19</c:v>
                </c:pt>
              </c:numCache>
            </c:numRef>
          </c:val>
        </c:ser>
        <c:ser>
          <c:idx val="1"/>
          <c:order val="1"/>
          <c:tx>
            <c:strRef>
              <c:f>他のグラフ!$D$15</c:f>
              <c:strCache>
                <c:ptCount val="1"/>
                <c:pt idx="0">
                  <c:v>大震災前</c:v>
                </c:pt>
              </c:strCache>
            </c:strRef>
          </c:tx>
          <c:spPr>
            <a:solidFill>
              <a:schemeClr val="accent4">
                <a:lumMod val="60000"/>
                <a:lumOff val="40000"/>
              </a:schemeClr>
            </a:solidFill>
            <a:ln>
              <a:solidFill>
                <a:sysClr val="windowText" lastClr="000000"/>
              </a:solidFill>
            </a:ln>
            <a:effectLst/>
          </c:spPr>
          <c:invertIfNegative val="0"/>
          <c:dPt>
            <c:idx val="0"/>
            <c:invertIfNegative val="0"/>
            <c:bubble3D val="0"/>
            <c:spPr>
              <a:solidFill>
                <a:schemeClr val="accent4">
                  <a:lumMod val="60000"/>
                  <a:lumOff val="40000"/>
                </a:schemeClr>
              </a:solidFill>
              <a:ln w="19050">
                <a:solidFill>
                  <a:sysClr val="windowText" lastClr="000000"/>
                </a:solidFill>
              </a:ln>
              <a:effectLst/>
            </c:spPr>
          </c:dPt>
          <c:dPt>
            <c:idx val="1"/>
            <c:invertIfNegative val="0"/>
            <c:bubble3D val="0"/>
            <c:spPr>
              <a:solidFill>
                <a:schemeClr val="accent4">
                  <a:lumMod val="60000"/>
                  <a:lumOff val="40000"/>
                </a:schemeClr>
              </a:solidFill>
              <a:ln w="19050">
                <a:solidFill>
                  <a:sysClr val="windowText" lastClr="000000"/>
                </a:solidFill>
              </a:ln>
              <a:effectLst/>
            </c:spPr>
          </c:dPt>
          <c:dPt>
            <c:idx val="2"/>
            <c:invertIfNegative val="0"/>
            <c:bubble3D val="0"/>
            <c:spPr>
              <a:solidFill>
                <a:schemeClr val="accent4">
                  <a:lumMod val="60000"/>
                  <a:lumOff val="40000"/>
                </a:schemeClr>
              </a:solidFill>
              <a:ln w="19050">
                <a:solidFill>
                  <a:sysClr val="windowText" lastClr="000000"/>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他のグラフ!$B$16:$B$18</c:f>
              <c:strCache>
                <c:ptCount val="3"/>
                <c:pt idx="0">
                  <c:v>田辺市C団地</c:v>
                </c:pt>
                <c:pt idx="1">
                  <c:v>串本町B団地</c:v>
                </c:pt>
                <c:pt idx="2">
                  <c:v>串本町A団地</c:v>
                </c:pt>
              </c:strCache>
            </c:strRef>
          </c:cat>
          <c:val>
            <c:numRef>
              <c:f>他のグラフ!$D$16:$D$18</c:f>
              <c:numCache>
                <c:formatCode>General</c:formatCode>
                <c:ptCount val="3"/>
                <c:pt idx="0">
                  <c:v>7</c:v>
                </c:pt>
                <c:pt idx="1">
                  <c:v>22</c:v>
                </c:pt>
                <c:pt idx="2">
                  <c:v>19</c:v>
                </c:pt>
              </c:numCache>
            </c:numRef>
          </c:val>
        </c:ser>
        <c:dLbls>
          <c:showLegendKey val="0"/>
          <c:showVal val="0"/>
          <c:showCatName val="0"/>
          <c:showSerName val="0"/>
          <c:showPercent val="0"/>
          <c:showBubbleSize val="0"/>
        </c:dLbls>
        <c:gapWidth val="72"/>
        <c:overlap val="100"/>
        <c:axId val="147218552"/>
        <c:axId val="145888776"/>
      </c:barChart>
      <c:catAx>
        <c:axId val="147218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45888776"/>
        <c:crosses val="autoZero"/>
        <c:auto val="1"/>
        <c:lblAlgn val="ctr"/>
        <c:lblOffset val="100"/>
        <c:noMultiLvlLbl val="0"/>
      </c:catAx>
      <c:valAx>
        <c:axId val="145888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7218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他のグラフ!$D$50</c:f>
              <c:strCache>
                <c:ptCount val="1"/>
                <c:pt idx="0">
                  <c:v>10m未満</c:v>
                </c:pt>
              </c:strCache>
            </c:strRef>
          </c:tx>
          <c:spPr>
            <a:solidFill>
              <a:srgbClr val="0070C0"/>
            </a:solidFill>
            <a:ln>
              <a:noFill/>
            </a:ln>
            <a:effectLst/>
          </c:spPr>
          <c:invertIfNegative val="0"/>
          <c:cat>
            <c:strRef>
              <c:f>他のグラフ!$C$51:$C$53</c:f>
              <c:strCache>
                <c:ptCount val="3"/>
                <c:pt idx="0">
                  <c:v>田辺市Ｃ団地</c:v>
                </c:pt>
                <c:pt idx="1">
                  <c:v>串本町Ｂ団地</c:v>
                </c:pt>
                <c:pt idx="2">
                  <c:v>串本町Ａ団地</c:v>
                </c:pt>
              </c:strCache>
            </c:strRef>
          </c:cat>
          <c:val>
            <c:numRef>
              <c:f>他のグラフ!$D$51:$D$53</c:f>
              <c:numCache>
                <c:formatCode>General</c:formatCode>
                <c:ptCount val="3"/>
                <c:pt idx="0">
                  <c:v>12</c:v>
                </c:pt>
                <c:pt idx="1">
                  <c:v>28</c:v>
                </c:pt>
                <c:pt idx="2">
                  <c:v>26</c:v>
                </c:pt>
              </c:numCache>
            </c:numRef>
          </c:val>
        </c:ser>
        <c:ser>
          <c:idx val="1"/>
          <c:order val="1"/>
          <c:tx>
            <c:strRef>
              <c:f>他のグラフ!$E$50</c:f>
              <c:strCache>
                <c:ptCount val="1"/>
                <c:pt idx="0">
                  <c:v>10m～30m未満</c:v>
                </c:pt>
              </c:strCache>
            </c:strRef>
          </c:tx>
          <c:spPr>
            <a:solidFill>
              <a:srgbClr val="00FF00"/>
            </a:solidFill>
            <a:ln>
              <a:noFill/>
            </a:ln>
            <a:effectLst/>
          </c:spPr>
          <c:invertIfNegative val="0"/>
          <c:cat>
            <c:strRef>
              <c:f>他のグラフ!$C$51:$C$53</c:f>
              <c:strCache>
                <c:ptCount val="3"/>
                <c:pt idx="0">
                  <c:v>田辺市Ｃ団地</c:v>
                </c:pt>
                <c:pt idx="1">
                  <c:v>串本町Ｂ団地</c:v>
                </c:pt>
                <c:pt idx="2">
                  <c:v>串本町Ａ団地</c:v>
                </c:pt>
              </c:strCache>
            </c:strRef>
          </c:cat>
          <c:val>
            <c:numRef>
              <c:f>他のグラフ!$E$51:$E$53</c:f>
              <c:numCache>
                <c:formatCode>General</c:formatCode>
                <c:ptCount val="3"/>
                <c:pt idx="0">
                  <c:v>7</c:v>
                </c:pt>
                <c:pt idx="1">
                  <c:v>1</c:v>
                </c:pt>
                <c:pt idx="2">
                  <c:v>0</c:v>
                </c:pt>
              </c:numCache>
            </c:numRef>
          </c:val>
        </c:ser>
        <c:ser>
          <c:idx val="2"/>
          <c:order val="2"/>
          <c:tx>
            <c:strRef>
              <c:f>他のグラフ!$F$50</c:f>
              <c:strCache>
                <c:ptCount val="1"/>
                <c:pt idx="0">
                  <c:v>30m以上</c:v>
                </c:pt>
              </c:strCache>
            </c:strRef>
          </c:tx>
          <c:spPr>
            <a:solidFill>
              <a:schemeClr val="accent2">
                <a:lumMod val="75000"/>
              </a:schemeClr>
            </a:solidFill>
            <a:ln>
              <a:noFill/>
            </a:ln>
            <a:effectLst/>
          </c:spPr>
          <c:invertIfNegative val="0"/>
          <c:cat>
            <c:strRef>
              <c:f>他のグラフ!$C$51:$C$53</c:f>
              <c:strCache>
                <c:ptCount val="3"/>
                <c:pt idx="0">
                  <c:v>田辺市Ｃ団地</c:v>
                </c:pt>
                <c:pt idx="1">
                  <c:v>串本町Ｂ団地</c:v>
                </c:pt>
                <c:pt idx="2">
                  <c:v>串本町Ａ団地</c:v>
                </c:pt>
              </c:strCache>
            </c:strRef>
          </c:cat>
          <c:val>
            <c:numRef>
              <c:f>他のグラフ!$F$51:$F$53</c:f>
              <c:numCache>
                <c:formatCode>General</c:formatCode>
                <c:ptCount val="3"/>
                <c:pt idx="0">
                  <c:v>6</c:v>
                </c:pt>
                <c:pt idx="1">
                  <c:v>1</c:v>
                </c:pt>
                <c:pt idx="2">
                  <c:v>3</c:v>
                </c:pt>
              </c:numCache>
            </c:numRef>
          </c:val>
        </c:ser>
        <c:dLbls>
          <c:showLegendKey val="0"/>
          <c:showVal val="0"/>
          <c:showCatName val="0"/>
          <c:showSerName val="0"/>
          <c:showPercent val="0"/>
          <c:showBubbleSize val="0"/>
        </c:dLbls>
        <c:gapWidth val="72"/>
        <c:overlap val="100"/>
        <c:axId val="388781776"/>
        <c:axId val="388782168"/>
      </c:barChart>
      <c:catAx>
        <c:axId val="388781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388782168"/>
        <c:crosses val="autoZero"/>
        <c:auto val="1"/>
        <c:lblAlgn val="ctr"/>
        <c:lblOffset val="100"/>
        <c:noMultiLvlLbl val="0"/>
      </c:catAx>
      <c:valAx>
        <c:axId val="388782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88781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51137357830272"/>
          <c:y val="5.4236293379994166E-2"/>
          <c:w val="0.66724693788276468"/>
          <c:h val="0.52734908136482939"/>
        </c:manualLayout>
      </c:layout>
      <c:barChart>
        <c:barDir val="col"/>
        <c:grouping val="clustered"/>
        <c:varyColors val="0"/>
        <c:ser>
          <c:idx val="0"/>
          <c:order val="0"/>
          <c:tx>
            <c:strRef>
              <c:f>他のグラフ!$C$70</c:f>
              <c:strCache>
                <c:ptCount val="1"/>
                <c:pt idx="0">
                  <c:v>東日本大震災前</c:v>
                </c:pt>
              </c:strCache>
            </c:strRef>
          </c:tx>
          <c:spPr>
            <a:solidFill>
              <a:schemeClr val="accent4">
                <a:lumMod val="60000"/>
                <a:lumOff val="40000"/>
              </a:schemeClr>
            </a:solidFill>
            <a:ln w="15875">
              <a:solidFill>
                <a:schemeClr val="tx1"/>
              </a:solidFill>
            </a:ln>
            <a:effectLst/>
          </c:spPr>
          <c:invertIfNegative val="0"/>
          <c:dLbls>
            <c:dLbl>
              <c:idx val="0"/>
              <c:layout>
                <c:manualLayout>
                  <c:x val="-2.442002442002442E-2"/>
                  <c:y val="9.25925925925925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862026862026864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652014652014742E-2"/>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9304029304029304E-2"/>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他のグラフ!$B$71:$B$76</c:f>
              <c:strCache>
                <c:ptCount val="6"/>
                <c:pt idx="0">
                  <c:v>災害の危険を感じた</c:v>
                </c:pt>
                <c:pt idx="1">
                  <c:v>自分の家を持ちたい</c:v>
                </c:pt>
                <c:pt idx="2">
                  <c:v>津波危険を強く意識</c:v>
                </c:pt>
                <c:pt idx="3">
                  <c:v>最低標高30m未満</c:v>
                </c:pt>
                <c:pt idx="4">
                  <c:v>持家住替</c:v>
                </c:pt>
                <c:pt idx="5">
                  <c:v>持家取得</c:v>
                </c:pt>
              </c:strCache>
            </c:strRef>
          </c:cat>
          <c:val>
            <c:numRef>
              <c:f>他のグラフ!$C$71:$C$76</c:f>
              <c:numCache>
                <c:formatCode>General</c:formatCode>
                <c:ptCount val="6"/>
                <c:pt idx="0">
                  <c:v>14.6</c:v>
                </c:pt>
                <c:pt idx="1">
                  <c:v>58.5</c:v>
                </c:pt>
                <c:pt idx="2">
                  <c:v>32.6</c:v>
                </c:pt>
                <c:pt idx="3">
                  <c:v>85.8</c:v>
                </c:pt>
                <c:pt idx="4">
                  <c:v>19.5</c:v>
                </c:pt>
                <c:pt idx="5">
                  <c:v>63.4</c:v>
                </c:pt>
              </c:numCache>
            </c:numRef>
          </c:val>
        </c:ser>
        <c:ser>
          <c:idx val="1"/>
          <c:order val="1"/>
          <c:tx>
            <c:strRef>
              <c:f>他のグラフ!$D$70</c:f>
              <c:strCache>
                <c:ptCount val="1"/>
                <c:pt idx="0">
                  <c:v>東日本大震災後</c:v>
                </c:pt>
              </c:strCache>
            </c:strRef>
          </c:tx>
          <c:spPr>
            <a:solidFill>
              <a:srgbClr val="C00000"/>
            </a:solidFill>
            <a:ln w="15875">
              <a:solidFill>
                <a:schemeClr val="tx1"/>
              </a:solidFill>
            </a:ln>
            <a:effectLst/>
          </c:spPr>
          <c:invertIfNegative val="0"/>
          <c:dLbls>
            <c:dLbl>
              <c:idx val="1"/>
              <c:layout>
                <c:manualLayout>
                  <c:x val="2.442002442002442E-3"/>
                  <c:y val="0.125"/>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197802197802198E-2"/>
                  <c:y val="-2.6523613350041651E-18"/>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442002442002433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他のグラフ!$B$71:$B$76</c:f>
              <c:strCache>
                <c:ptCount val="6"/>
                <c:pt idx="0">
                  <c:v>災害の危険を感じた</c:v>
                </c:pt>
                <c:pt idx="1">
                  <c:v>自分の家を持ちたい</c:v>
                </c:pt>
                <c:pt idx="2">
                  <c:v>津波危険を強く意識</c:v>
                </c:pt>
                <c:pt idx="3">
                  <c:v>最低標高30m未満</c:v>
                </c:pt>
                <c:pt idx="4">
                  <c:v>持家住替</c:v>
                </c:pt>
                <c:pt idx="5">
                  <c:v>持家取得</c:v>
                </c:pt>
              </c:strCache>
            </c:strRef>
          </c:cat>
          <c:val>
            <c:numRef>
              <c:f>他のグラフ!$D$71:$D$76</c:f>
              <c:numCache>
                <c:formatCode>General</c:formatCode>
                <c:ptCount val="6"/>
                <c:pt idx="0">
                  <c:v>37.5</c:v>
                </c:pt>
                <c:pt idx="1">
                  <c:v>37.5</c:v>
                </c:pt>
                <c:pt idx="2">
                  <c:v>62.5</c:v>
                </c:pt>
                <c:pt idx="3">
                  <c:v>89.8</c:v>
                </c:pt>
                <c:pt idx="4">
                  <c:v>33.9</c:v>
                </c:pt>
                <c:pt idx="5">
                  <c:v>46.4</c:v>
                </c:pt>
              </c:numCache>
            </c:numRef>
          </c:val>
        </c:ser>
        <c:dLbls>
          <c:showLegendKey val="0"/>
          <c:showVal val="0"/>
          <c:showCatName val="0"/>
          <c:showSerName val="0"/>
          <c:showPercent val="0"/>
          <c:showBubbleSize val="0"/>
        </c:dLbls>
        <c:gapWidth val="70"/>
        <c:overlap val="50"/>
        <c:axId val="144224400"/>
        <c:axId val="388784128"/>
      </c:barChart>
      <c:catAx>
        <c:axId val="14422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crossAx val="388784128"/>
        <c:crosses val="autoZero"/>
        <c:auto val="1"/>
        <c:lblAlgn val="ctr"/>
        <c:lblOffset val="100"/>
        <c:noMultiLvlLbl val="0"/>
      </c:catAx>
      <c:valAx>
        <c:axId val="388784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smtClean="0"/>
                  <a:t>％</a:t>
                </a:r>
                <a:endParaRPr lang="ja-JP" alt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44224400"/>
        <c:crosses val="autoZero"/>
        <c:crossBetween val="between"/>
      </c:valAx>
      <c:spPr>
        <a:noFill/>
        <a:ln>
          <a:noFill/>
        </a:ln>
        <a:effectLst/>
      </c:spPr>
    </c:plotArea>
    <c:legend>
      <c:legendPos val="r"/>
      <c:layout>
        <c:manualLayout>
          <c:xMode val="edge"/>
          <c:yMode val="edge"/>
          <c:x val="0.82753608923884525"/>
          <c:y val="0.18844597550306211"/>
          <c:w val="0.15579724409448822"/>
          <c:h val="0.4008858267716535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15375423378667"/>
          <c:y val="9.7777668073622453E-2"/>
          <c:w val="0.49169249153242667"/>
          <c:h val="0.57121682274922736"/>
        </c:manualLayout>
      </c:layout>
      <c:radarChart>
        <c:radarStyle val="marker"/>
        <c:varyColors val="0"/>
        <c:ser>
          <c:idx val="0"/>
          <c:order val="0"/>
          <c:tx>
            <c:strRef>
              <c:f>居住決定時期!$L$6</c:f>
              <c:strCache>
                <c:ptCount val="1"/>
                <c:pt idx="0">
                  <c:v>東日本大震災前</c:v>
                </c:pt>
              </c:strCache>
            </c:strRef>
          </c:tx>
          <c:spPr>
            <a:ln w="25400" cap="rnd">
              <a:solidFill>
                <a:srgbClr val="FF0000"/>
              </a:solidFill>
              <a:prstDash val="sysDash"/>
              <a:round/>
            </a:ln>
            <a:effectLst/>
          </c:spPr>
          <c:marker>
            <c:symbol val="none"/>
          </c:marker>
          <c:cat>
            <c:strRef>
              <c:f>居住決定時期!$M$5:$U$5</c:f>
              <c:strCache>
                <c:ptCount val="9"/>
                <c:pt idx="0">
                  <c:v>仕事のしやすさ</c:v>
                </c:pt>
                <c:pt idx="1">
                  <c:v>子育て環境</c:v>
                </c:pt>
                <c:pt idx="2">
                  <c:v>医療福祉環境</c:v>
                </c:pt>
                <c:pt idx="3">
                  <c:v>買物環境</c:v>
                </c:pt>
                <c:pt idx="4">
                  <c:v>人づきあいの楽しさ</c:v>
                </c:pt>
                <c:pt idx="5">
                  <c:v>災害安心感</c:v>
                </c:pt>
                <c:pt idx="6">
                  <c:v>防犯安心感</c:v>
                </c:pt>
                <c:pt idx="7">
                  <c:v>景観・自然環境の良さ</c:v>
                </c:pt>
                <c:pt idx="8">
                  <c:v>暮らし全体評価</c:v>
                </c:pt>
              </c:strCache>
            </c:strRef>
          </c:cat>
          <c:val>
            <c:numRef>
              <c:f>居住決定時期!$M$6:$U$6</c:f>
              <c:numCache>
                <c:formatCode>General</c:formatCode>
                <c:ptCount val="9"/>
                <c:pt idx="0">
                  <c:v>0.75</c:v>
                </c:pt>
                <c:pt idx="1">
                  <c:v>0.05</c:v>
                </c:pt>
                <c:pt idx="2">
                  <c:v>0.36170212765957449</c:v>
                </c:pt>
                <c:pt idx="3">
                  <c:v>0.25531914893617019</c:v>
                </c:pt>
                <c:pt idx="4">
                  <c:v>0.54347826086956519</c:v>
                </c:pt>
                <c:pt idx="5">
                  <c:v>1.3191489361702127</c:v>
                </c:pt>
                <c:pt idx="6">
                  <c:v>0.72340425531914898</c:v>
                </c:pt>
                <c:pt idx="7">
                  <c:v>1.1914893617021276</c:v>
                </c:pt>
                <c:pt idx="8">
                  <c:v>0.97872340425531912</c:v>
                </c:pt>
              </c:numCache>
            </c:numRef>
          </c:val>
        </c:ser>
        <c:ser>
          <c:idx val="1"/>
          <c:order val="1"/>
          <c:tx>
            <c:strRef>
              <c:f>居住決定時期!$L$7</c:f>
              <c:strCache>
                <c:ptCount val="1"/>
                <c:pt idx="0">
                  <c:v>東日本大震災後</c:v>
                </c:pt>
              </c:strCache>
            </c:strRef>
          </c:tx>
          <c:spPr>
            <a:ln w="19050" cap="rnd">
              <a:solidFill>
                <a:schemeClr val="tx1"/>
              </a:solidFill>
              <a:round/>
            </a:ln>
            <a:effectLst/>
          </c:spPr>
          <c:marker>
            <c:symbol val="none"/>
          </c:marker>
          <c:cat>
            <c:strRef>
              <c:f>居住決定時期!$M$5:$U$5</c:f>
              <c:strCache>
                <c:ptCount val="9"/>
                <c:pt idx="0">
                  <c:v>仕事のしやすさ</c:v>
                </c:pt>
                <c:pt idx="1">
                  <c:v>子育て環境</c:v>
                </c:pt>
                <c:pt idx="2">
                  <c:v>医療福祉環境</c:v>
                </c:pt>
                <c:pt idx="3">
                  <c:v>買物環境</c:v>
                </c:pt>
                <c:pt idx="4">
                  <c:v>人づきあいの楽しさ</c:v>
                </c:pt>
                <c:pt idx="5">
                  <c:v>災害安心感</c:v>
                </c:pt>
                <c:pt idx="6">
                  <c:v>防犯安心感</c:v>
                </c:pt>
                <c:pt idx="7">
                  <c:v>景観・自然環境の良さ</c:v>
                </c:pt>
                <c:pt idx="8">
                  <c:v>暮らし全体評価</c:v>
                </c:pt>
              </c:strCache>
            </c:strRef>
          </c:cat>
          <c:val>
            <c:numRef>
              <c:f>居住決定時期!$M$7:$U$7</c:f>
              <c:numCache>
                <c:formatCode>General</c:formatCode>
                <c:ptCount val="9"/>
                <c:pt idx="0">
                  <c:v>0.70769230769230773</c:v>
                </c:pt>
                <c:pt idx="1">
                  <c:v>0.16949152542372881</c:v>
                </c:pt>
                <c:pt idx="2">
                  <c:v>0.33846153846153848</c:v>
                </c:pt>
                <c:pt idx="3">
                  <c:v>-0.2878787878787879</c:v>
                </c:pt>
                <c:pt idx="4">
                  <c:v>0.45454545454545453</c:v>
                </c:pt>
                <c:pt idx="5">
                  <c:v>1.5303030303030303</c:v>
                </c:pt>
                <c:pt idx="6">
                  <c:v>0.51515151515151514</c:v>
                </c:pt>
                <c:pt idx="7">
                  <c:v>0.89393939393939392</c:v>
                </c:pt>
                <c:pt idx="8">
                  <c:v>1</c:v>
                </c:pt>
              </c:numCache>
            </c:numRef>
          </c:val>
        </c:ser>
        <c:dLbls>
          <c:showLegendKey val="0"/>
          <c:showVal val="0"/>
          <c:showCatName val="0"/>
          <c:showSerName val="0"/>
          <c:showPercent val="0"/>
          <c:showBubbleSize val="0"/>
        </c:dLbls>
        <c:axId val="388922864"/>
        <c:axId val="388923256"/>
      </c:radarChart>
      <c:catAx>
        <c:axId val="38892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ja-JP"/>
          </a:p>
        </c:txPr>
        <c:crossAx val="388923256"/>
        <c:crosses val="autoZero"/>
        <c:auto val="1"/>
        <c:lblAlgn val="ctr"/>
        <c:lblOffset val="100"/>
        <c:noMultiLvlLbl val="0"/>
      </c:catAx>
      <c:valAx>
        <c:axId val="388923256"/>
        <c:scaling>
          <c:orientation val="minMax"/>
        </c:scaling>
        <c:delete val="0"/>
        <c:axPos val="l"/>
        <c:majorGridlines>
          <c:spPr>
            <a:ln w="12700" cap="flat" cmpd="sng" algn="ctr">
              <a:solidFill>
                <a:schemeClr val="tx1">
                  <a:lumMod val="85000"/>
                  <a:lumOff val="1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ja-JP"/>
          </a:p>
        </c:txPr>
        <c:crossAx val="388922864"/>
        <c:crosses val="autoZero"/>
        <c:crossBetween val="between"/>
        <c:majorUnit val="0.4"/>
      </c:valAx>
      <c:spPr>
        <a:noFill/>
        <a:ln>
          <a:noFill/>
        </a:ln>
        <a:effectLst/>
      </c:spPr>
    </c:plotArea>
    <c:legend>
      <c:legendPos val="t"/>
      <c:layout>
        <c:manualLayout>
          <c:xMode val="edge"/>
          <c:yMode val="edge"/>
          <c:x val="5.3504081220616652E-2"/>
          <c:y val="0.7747126491279821"/>
          <c:w val="0.9"/>
          <c:h val="8.2992154090984357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0.48028</cdr:x>
      <cdr:y>0.05621</cdr:y>
    </cdr:from>
    <cdr:to>
      <cdr:x>0.48028</cdr:x>
      <cdr:y>0.57733</cdr:y>
    </cdr:to>
    <cdr:cxnSp macro="">
      <cdr:nvCxnSpPr>
        <cdr:cNvPr id="2" name="直線コネクタ 1"/>
        <cdr:cNvCxnSpPr/>
      </cdr:nvCxnSpPr>
      <cdr:spPr>
        <a:xfrm xmlns:a="http://schemas.openxmlformats.org/drawingml/2006/main">
          <a:off x="2497787" y="154189"/>
          <a:ext cx="0" cy="1429555"/>
        </a:xfrm>
        <a:prstGeom xmlns:a="http://schemas.openxmlformats.org/drawingml/2006/main" prst="line">
          <a:avLst/>
        </a:prstGeom>
        <a:ln xmlns:a="http://schemas.openxmlformats.org/drawingml/2006/main">
          <a:solidFill>
            <a:schemeClr val="tx1">
              <a:lumMod val="75000"/>
              <a:lumOff val="2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0.37627</cdr:x>
      <cdr:y>0.05621</cdr:y>
    </cdr:from>
    <cdr:to>
      <cdr:x>0.37627</cdr:x>
      <cdr:y>0.57733</cdr:y>
    </cdr:to>
    <cdr:cxnSp macro="">
      <cdr:nvCxnSpPr>
        <cdr:cNvPr id="3" name="直線コネクタ 2"/>
        <cdr:cNvCxnSpPr/>
      </cdr:nvCxnSpPr>
      <cdr:spPr>
        <a:xfrm xmlns:a="http://schemas.openxmlformats.org/drawingml/2006/main">
          <a:off x="1956874" y="154189"/>
          <a:ext cx="0" cy="1429555"/>
        </a:xfrm>
        <a:prstGeom xmlns:a="http://schemas.openxmlformats.org/drawingml/2006/main" prst="line">
          <a:avLst/>
        </a:prstGeom>
        <a:ln xmlns:a="http://schemas.openxmlformats.org/drawingml/2006/main">
          <a:solidFill>
            <a:schemeClr val="tx1">
              <a:lumMod val="75000"/>
              <a:lumOff val="2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0A629F49-A73C-4033-A5FD-846C054FE469}" type="datetimeFigureOut">
              <a:rPr kumimoji="1" lang="ja-JP" altLang="en-US" smtClean="0"/>
              <a:t>2017/8/25</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9A486817-95A4-40B6-A510-ED6DC636099B}" type="slidenum">
              <a:rPr kumimoji="1" lang="ja-JP" altLang="en-US" smtClean="0"/>
              <a:t>‹#›</a:t>
            </a:fld>
            <a:endParaRPr kumimoji="1" lang="ja-JP" altLang="en-US"/>
          </a:p>
        </p:txBody>
      </p:sp>
    </p:spTree>
    <p:extLst>
      <p:ext uri="{BB962C8B-B14F-4D97-AF65-F5344CB8AC3E}">
        <p14:creationId xmlns:p14="http://schemas.microsoft.com/office/powerpoint/2010/main" val="20308823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486817-95A4-40B6-A510-ED6DC636099B}" type="slidenum">
              <a:rPr kumimoji="1" lang="ja-JP" altLang="en-US" smtClean="0"/>
              <a:t>1</a:t>
            </a:fld>
            <a:endParaRPr kumimoji="1" lang="ja-JP" altLang="en-US"/>
          </a:p>
        </p:txBody>
      </p:sp>
    </p:spTree>
    <p:extLst>
      <p:ext uri="{BB962C8B-B14F-4D97-AF65-F5344CB8AC3E}">
        <p14:creationId xmlns:p14="http://schemas.microsoft.com/office/powerpoint/2010/main" val="149274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486817-95A4-40B6-A510-ED6DC636099B}" type="slidenum">
              <a:rPr kumimoji="1" lang="ja-JP" altLang="en-US" smtClean="0"/>
              <a:t>2</a:t>
            </a:fld>
            <a:endParaRPr kumimoji="1" lang="ja-JP" altLang="en-US"/>
          </a:p>
        </p:txBody>
      </p:sp>
    </p:spTree>
    <p:extLst>
      <p:ext uri="{BB962C8B-B14F-4D97-AF65-F5344CB8AC3E}">
        <p14:creationId xmlns:p14="http://schemas.microsoft.com/office/powerpoint/2010/main" val="426085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486817-95A4-40B6-A510-ED6DC636099B}" type="slidenum">
              <a:rPr kumimoji="1" lang="ja-JP" altLang="en-US" smtClean="0"/>
              <a:t>3</a:t>
            </a:fld>
            <a:endParaRPr kumimoji="1" lang="ja-JP" altLang="en-US"/>
          </a:p>
        </p:txBody>
      </p:sp>
    </p:spTree>
    <p:extLst>
      <p:ext uri="{BB962C8B-B14F-4D97-AF65-F5344CB8AC3E}">
        <p14:creationId xmlns:p14="http://schemas.microsoft.com/office/powerpoint/2010/main" val="407753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486817-95A4-40B6-A510-ED6DC636099B}" type="slidenum">
              <a:rPr kumimoji="1" lang="ja-JP" altLang="en-US" smtClean="0"/>
              <a:t>4</a:t>
            </a:fld>
            <a:endParaRPr kumimoji="1" lang="ja-JP" altLang="en-US"/>
          </a:p>
        </p:txBody>
      </p:sp>
    </p:spTree>
    <p:extLst>
      <p:ext uri="{BB962C8B-B14F-4D97-AF65-F5344CB8AC3E}">
        <p14:creationId xmlns:p14="http://schemas.microsoft.com/office/powerpoint/2010/main" val="180637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486817-95A4-40B6-A510-ED6DC636099B}" type="slidenum">
              <a:rPr kumimoji="1" lang="ja-JP" altLang="en-US" smtClean="0"/>
              <a:t>5</a:t>
            </a:fld>
            <a:endParaRPr kumimoji="1" lang="ja-JP" altLang="en-US"/>
          </a:p>
        </p:txBody>
      </p:sp>
    </p:spTree>
    <p:extLst>
      <p:ext uri="{BB962C8B-B14F-4D97-AF65-F5344CB8AC3E}">
        <p14:creationId xmlns:p14="http://schemas.microsoft.com/office/powerpoint/2010/main" val="292991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486817-95A4-40B6-A510-ED6DC636099B}" type="slidenum">
              <a:rPr kumimoji="1" lang="ja-JP" altLang="en-US" smtClean="0"/>
              <a:t>6</a:t>
            </a:fld>
            <a:endParaRPr kumimoji="1" lang="ja-JP" altLang="en-US"/>
          </a:p>
        </p:txBody>
      </p:sp>
    </p:spTree>
    <p:extLst>
      <p:ext uri="{BB962C8B-B14F-4D97-AF65-F5344CB8AC3E}">
        <p14:creationId xmlns:p14="http://schemas.microsoft.com/office/powerpoint/2010/main" val="361388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486817-95A4-40B6-A510-ED6DC636099B}" type="slidenum">
              <a:rPr kumimoji="1" lang="ja-JP" altLang="en-US" smtClean="0"/>
              <a:t>7</a:t>
            </a:fld>
            <a:endParaRPr kumimoji="1" lang="ja-JP" altLang="en-US"/>
          </a:p>
        </p:txBody>
      </p:sp>
    </p:spTree>
    <p:extLst>
      <p:ext uri="{BB962C8B-B14F-4D97-AF65-F5344CB8AC3E}">
        <p14:creationId xmlns:p14="http://schemas.microsoft.com/office/powerpoint/2010/main" val="202907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486817-95A4-40B6-A510-ED6DC636099B}" type="slidenum">
              <a:rPr kumimoji="1" lang="ja-JP" altLang="en-US" smtClean="0"/>
              <a:t>8</a:t>
            </a:fld>
            <a:endParaRPr kumimoji="1" lang="ja-JP" altLang="en-US"/>
          </a:p>
        </p:txBody>
      </p:sp>
    </p:spTree>
    <p:extLst>
      <p:ext uri="{BB962C8B-B14F-4D97-AF65-F5344CB8AC3E}">
        <p14:creationId xmlns:p14="http://schemas.microsoft.com/office/powerpoint/2010/main" val="363098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486817-95A4-40B6-A510-ED6DC636099B}" type="slidenum">
              <a:rPr kumimoji="1" lang="ja-JP" altLang="en-US" smtClean="0"/>
              <a:t>9</a:t>
            </a:fld>
            <a:endParaRPr kumimoji="1" lang="ja-JP" altLang="en-US"/>
          </a:p>
        </p:txBody>
      </p:sp>
    </p:spTree>
    <p:extLst>
      <p:ext uri="{BB962C8B-B14F-4D97-AF65-F5344CB8AC3E}">
        <p14:creationId xmlns:p14="http://schemas.microsoft.com/office/powerpoint/2010/main" val="257898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70777B7-A99B-4F0A-8D21-DFCB10067307}" type="datetimeFigureOut">
              <a:rPr kumimoji="1" lang="ja-JP" altLang="en-US" smtClean="0"/>
              <a:t>2017/8/25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40B4C6-B404-4948-819B-FBA6DD75BA63}" type="slidenum">
              <a:rPr kumimoji="1" lang="ja-JP" altLang="en-US" smtClean="0"/>
              <a:t>‹#›</a:t>
            </a:fld>
            <a:endParaRPr kumimoji="1" lang="ja-JP" altLang="en-US"/>
          </a:p>
        </p:txBody>
      </p:sp>
    </p:spTree>
    <p:extLst>
      <p:ext uri="{BB962C8B-B14F-4D97-AF65-F5344CB8AC3E}">
        <p14:creationId xmlns:p14="http://schemas.microsoft.com/office/powerpoint/2010/main" val="32394435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70777B7-A99B-4F0A-8D21-DFCB10067307}" type="datetimeFigureOut">
              <a:rPr kumimoji="1" lang="ja-JP" altLang="en-US" smtClean="0"/>
              <a:t>2017/8/25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40B4C6-B404-4948-819B-FBA6DD75BA63}" type="slidenum">
              <a:rPr kumimoji="1" lang="ja-JP" altLang="en-US" smtClean="0"/>
              <a:t>‹#›</a:t>
            </a:fld>
            <a:endParaRPr kumimoji="1" lang="ja-JP" altLang="en-US"/>
          </a:p>
        </p:txBody>
      </p:sp>
    </p:spTree>
    <p:extLst>
      <p:ext uri="{BB962C8B-B14F-4D97-AF65-F5344CB8AC3E}">
        <p14:creationId xmlns:p14="http://schemas.microsoft.com/office/powerpoint/2010/main" val="290927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70777B7-A99B-4F0A-8D21-DFCB10067307}" type="datetimeFigureOut">
              <a:rPr kumimoji="1" lang="ja-JP" altLang="en-US" smtClean="0"/>
              <a:t>2017/8/25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40B4C6-B404-4948-819B-FBA6DD75BA63}" type="slidenum">
              <a:rPr kumimoji="1" lang="ja-JP" altLang="en-US" smtClean="0"/>
              <a:t>‹#›</a:t>
            </a:fld>
            <a:endParaRPr kumimoji="1" lang="ja-JP" altLang="en-US"/>
          </a:p>
        </p:txBody>
      </p:sp>
    </p:spTree>
    <p:extLst>
      <p:ext uri="{BB962C8B-B14F-4D97-AF65-F5344CB8AC3E}">
        <p14:creationId xmlns:p14="http://schemas.microsoft.com/office/powerpoint/2010/main" val="117748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74673"/>
          </a:xfrm>
        </p:spPr>
        <p:txBody>
          <a:bodyPr>
            <a:normAutofit/>
          </a:bodyPr>
          <a:lstStyle>
            <a:lvl1pPr>
              <a:defRPr sz="2800"/>
            </a:lvl1pPr>
          </a:lstStyle>
          <a:p>
            <a:r>
              <a:rPr lang="ja-JP" altLang="en-US" dirty="0" smtClean="0"/>
              <a:t>マスター タイトルの書式設定</a:t>
            </a:r>
            <a:endParaRPr lang="en-US" dirty="0"/>
          </a:p>
        </p:txBody>
      </p:sp>
      <p:sp>
        <p:nvSpPr>
          <p:cNvPr id="3" name="Content Placeholder 2"/>
          <p:cNvSpPr>
            <a:spLocks noGrp="1"/>
          </p:cNvSpPr>
          <p:nvPr>
            <p:ph idx="1"/>
          </p:nvPr>
        </p:nvSpPr>
        <p:spPr>
          <a:xfrm>
            <a:off x="628650" y="1155700"/>
            <a:ext cx="7886700" cy="5334000"/>
          </a:xfrm>
        </p:spPr>
        <p:txBody>
          <a:bodyPr/>
          <a:lstStyle>
            <a:lvl1pPr>
              <a:defRPr sz="2400"/>
            </a:lvl1pPr>
            <a:lvl2pPr>
              <a:defRPr sz="2000"/>
            </a:lvl2pPr>
            <a:lvl3pPr>
              <a:defRPr sz="1800"/>
            </a:lvl3pPr>
            <a:lvl4pPr>
              <a:defRPr sz="1600"/>
            </a:lvl4pPr>
            <a:lvl5pPr>
              <a:defRPr sz="16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870777B7-A99B-4F0A-8D21-DFCB10067307}" type="datetimeFigureOut">
              <a:rPr kumimoji="1" lang="ja-JP" altLang="en-US" smtClean="0"/>
              <a:t>2017/8/25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40B4C6-B404-4948-819B-FBA6DD75BA63}" type="slidenum">
              <a:rPr kumimoji="1" lang="ja-JP" altLang="en-US" smtClean="0"/>
              <a:t>‹#›</a:t>
            </a:fld>
            <a:endParaRPr kumimoji="1" lang="ja-JP" altLang="en-US"/>
          </a:p>
        </p:txBody>
      </p:sp>
    </p:spTree>
    <p:extLst>
      <p:ext uri="{BB962C8B-B14F-4D97-AF65-F5344CB8AC3E}">
        <p14:creationId xmlns:p14="http://schemas.microsoft.com/office/powerpoint/2010/main" val="24653903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70777B7-A99B-4F0A-8D21-DFCB10067307}" type="datetimeFigureOut">
              <a:rPr kumimoji="1" lang="ja-JP" altLang="en-US" smtClean="0"/>
              <a:t>2017/8/25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40B4C6-B404-4948-819B-FBA6DD75BA63}" type="slidenum">
              <a:rPr kumimoji="1" lang="ja-JP" altLang="en-US" smtClean="0"/>
              <a:t>‹#›</a:t>
            </a:fld>
            <a:endParaRPr kumimoji="1" lang="ja-JP" altLang="en-US"/>
          </a:p>
        </p:txBody>
      </p:sp>
    </p:spTree>
    <p:extLst>
      <p:ext uri="{BB962C8B-B14F-4D97-AF65-F5344CB8AC3E}">
        <p14:creationId xmlns:p14="http://schemas.microsoft.com/office/powerpoint/2010/main" val="41882258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70777B7-A99B-4F0A-8D21-DFCB10067307}" type="datetimeFigureOut">
              <a:rPr kumimoji="1" lang="ja-JP" altLang="en-US" smtClean="0"/>
              <a:t>2017/8/25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40B4C6-B404-4948-819B-FBA6DD75BA63}" type="slidenum">
              <a:rPr kumimoji="1" lang="ja-JP" altLang="en-US" smtClean="0"/>
              <a:t>‹#›</a:t>
            </a:fld>
            <a:endParaRPr kumimoji="1" lang="ja-JP" altLang="en-US"/>
          </a:p>
        </p:txBody>
      </p:sp>
    </p:spTree>
    <p:extLst>
      <p:ext uri="{BB962C8B-B14F-4D97-AF65-F5344CB8AC3E}">
        <p14:creationId xmlns:p14="http://schemas.microsoft.com/office/powerpoint/2010/main" val="29999955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70777B7-A99B-4F0A-8D21-DFCB10067307}" type="datetimeFigureOut">
              <a:rPr kumimoji="1" lang="ja-JP" altLang="en-US" smtClean="0"/>
              <a:t>2017/8/25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140B4C6-B404-4948-819B-FBA6DD75BA63}" type="slidenum">
              <a:rPr kumimoji="1" lang="ja-JP" altLang="en-US" smtClean="0"/>
              <a:t>‹#›</a:t>
            </a:fld>
            <a:endParaRPr kumimoji="1" lang="ja-JP" altLang="en-US"/>
          </a:p>
        </p:txBody>
      </p:sp>
    </p:spTree>
    <p:extLst>
      <p:ext uri="{BB962C8B-B14F-4D97-AF65-F5344CB8AC3E}">
        <p14:creationId xmlns:p14="http://schemas.microsoft.com/office/powerpoint/2010/main" val="37794039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74674"/>
          </a:xfrm>
        </p:spPr>
        <p:txBody>
          <a:bodyPr>
            <a:normAutofit/>
          </a:bodyPr>
          <a:lstStyle>
            <a:lvl1pPr>
              <a:defRPr sz="2800"/>
            </a:lvl1pPr>
          </a:lstStyle>
          <a:p>
            <a:r>
              <a:rPr lang="ja-JP" altLang="en-US" dirty="0" smtClean="0"/>
              <a:t>マスター タイトルの書式設定</a:t>
            </a:r>
            <a:endParaRPr lang="en-US" dirty="0"/>
          </a:p>
        </p:txBody>
      </p:sp>
      <p:sp>
        <p:nvSpPr>
          <p:cNvPr id="3" name="Date Placeholder 2"/>
          <p:cNvSpPr>
            <a:spLocks noGrp="1"/>
          </p:cNvSpPr>
          <p:nvPr>
            <p:ph type="dt" sz="half" idx="10"/>
          </p:nvPr>
        </p:nvSpPr>
        <p:spPr/>
        <p:txBody>
          <a:bodyPr/>
          <a:lstStyle/>
          <a:p>
            <a:fld id="{870777B7-A99B-4F0A-8D21-DFCB10067307}" type="datetimeFigureOut">
              <a:rPr kumimoji="1" lang="ja-JP" altLang="en-US" smtClean="0"/>
              <a:t>2017/8/25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140B4C6-B404-4948-819B-FBA6DD75BA63}" type="slidenum">
              <a:rPr kumimoji="1" lang="ja-JP" altLang="en-US" smtClean="0"/>
              <a:t>‹#›</a:t>
            </a:fld>
            <a:endParaRPr kumimoji="1" lang="ja-JP" altLang="en-US"/>
          </a:p>
        </p:txBody>
      </p:sp>
    </p:spTree>
    <p:extLst>
      <p:ext uri="{BB962C8B-B14F-4D97-AF65-F5344CB8AC3E}">
        <p14:creationId xmlns:p14="http://schemas.microsoft.com/office/powerpoint/2010/main" val="40986458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777B7-A99B-4F0A-8D21-DFCB10067307}" type="datetimeFigureOut">
              <a:rPr kumimoji="1" lang="ja-JP" altLang="en-US" smtClean="0"/>
              <a:t>2017/8/25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140B4C6-B404-4948-819B-FBA6DD75BA63}" type="slidenum">
              <a:rPr kumimoji="1" lang="ja-JP" altLang="en-US" smtClean="0"/>
              <a:t>‹#›</a:t>
            </a:fld>
            <a:endParaRPr kumimoji="1" lang="ja-JP" altLang="en-US"/>
          </a:p>
        </p:txBody>
      </p:sp>
    </p:spTree>
    <p:extLst>
      <p:ext uri="{BB962C8B-B14F-4D97-AF65-F5344CB8AC3E}">
        <p14:creationId xmlns:p14="http://schemas.microsoft.com/office/powerpoint/2010/main" val="188568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70777B7-A99B-4F0A-8D21-DFCB10067307}" type="datetimeFigureOut">
              <a:rPr kumimoji="1" lang="ja-JP" altLang="en-US" smtClean="0"/>
              <a:t>2017/8/25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40B4C6-B404-4948-819B-FBA6DD75BA63}" type="slidenum">
              <a:rPr kumimoji="1" lang="ja-JP" altLang="en-US" smtClean="0"/>
              <a:t>‹#›</a:t>
            </a:fld>
            <a:endParaRPr kumimoji="1" lang="ja-JP" altLang="en-US"/>
          </a:p>
        </p:txBody>
      </p:sp>
    </p:spTree>
    <p:extLst>
      <p:ext uri="{BB962C8B-B14F-4D97-AF65-F5344CB8AC3E}">
        <p14:creationId xmlns:p14="http://schemas.microsoft.com/office/powerpoint/2010/main" val="43909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70777B7-A99B-4F0A-8D21-DFCB10067307}" type="datetimeFigureOut">
              <a:rPr kumimoji="1" lang="ja-JP" altLang="en-US" smtClean="0"/>
              <a:t>2017/8/25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40B4C6-B404-4948-819B-FBA6DD75BA63}" type="slidenum">
              <a:rPr kumimoji="1" lang="ja-JP" altLang="en-US" smtClean="0"/>
              <a:t>‹#›</a:t>
            </a:fld>
            <a:endParaRPr kumimoji="1" lang="ja-JP" altLang="en-US"/>
          </a:p>
        </p:txBody>
      </p:sp>
    </p:spTree>
    <p:extLst>
      <p:ext uri="{BB962C8B-B14F-4D97-AF65-F5344CB8AC3E}">
        <p14:creationId xmlns:p14="http://schemas.microsoft.com/office/powerpoint/2010/main" val="21691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777B7-A99B-4F0A-8D21-DFCB10067307}" type="datetimeFigureOut">
              <a:rPr kumimoji="1" lang="ja-JP" altLang="en-US" smtClean="0"/>
              <a:t>2017/8/25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0B4C6-B404-4948-819B-FBA6DD75BA63}" type="slidenum">
              <a:rPr kumimoji="1" lang="ja-JP" altLang="en-US" smtClean="0"/>
              <a:t>‹#›</a:t>
            </a:fld>
            <a:endParaRPr kumimoji="1" lang="ja-JP" altLang="en-US"/>
          </a:p>
        </p:txBody>
      </p:sp>
    </p:spTree>
    <p:extLst>
      <p:ext uri="{BB962C8B-B14F-4D97-AF65-F5344CB8AC3E}">
        <p14:creationId xmlns:p14="http://schemas.microsoft.com/office/powerpoint/2010/main" val="733858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1819" y="1328425"/>
            <a:ext cx="8693239" cy="1337502"/>
          </a:xfrm>
        </p:spPr>
        <p:txBody>
          <a:bodyPr>
            <a:normAutofit/>
          </a:bodyPr>
          <a:lstStyle/>
          <a:p>
            <a:r>
              <a:rPr kumimoji="1" lang="ja-JP" altLang="en-US" sz="3200" dirty="0" smtClean="0"/>
              <a:t>東日本大震災前後における和歌山県沿岸部の高台住宅地来住者の変化について</a:t>
            </a:r>
            <a:endParaRPr kumimoji="1" lang="ja-JP" altLang="en-US" sz="3200" dirty="0"/>
          </a:p>
        </p:txBody>
      </p:sp>
      <p:sp>
        <p:nvSpPr>
          <p:cNvPr id="3" name="サブタイトル 2"/>
          <p:cNvSpPr>
            <a:spLocks noGrp="1"/>
          </p:cNvSpPr>
          <p:nvPr>
            <p:ph type="subTitle" idx="1"/>
          </p:nvPr>
        </p:nvSpPr>
        <p:spPr>
          <a:xfrm>
            <a:off x="1149438" y="4288665"/>
            <a:ext cx="6858000" cy="1497168"/>
          </a:xfrm>
        </p:spPr>
        <p:txBody>
          <a:bodyPr>
            <a:normAutofit/>
          </a:bodyPr>
          <a:lstStyle/>
          <a:p>
            <a:r>
              <a:rPr kumimoji="1" lang="ja-JP" altLang="en-US" sz="2000" dirty="0" smtClean="0"/>
              <a:t>地域社会デザイン研究所／東北工業大学名誉教授</a:t>
            </a:r>
          </a:p>
          <a:p>
            <a:endParaRPr lang="ja-JP" altLang="en-US" sz="2000" dirty="0"/>
          </a:p>
          <a:p>
            <a:r>
              <a:rPr kumimoji="1" lang="ja-JP" altLang="en-US" dirty="0" smtClean="0"/>
              <a:t>沼野夏生</a:t>
            </a:r>
            <a:endParaRPr kumimoji="1" lang="ja-JP" altLang="en-US" dirty="0"/>
          </a:p>
        </p:txBody>
      </p:sp>
    </p:spTree>
    <p:extLst>
      <p:ext uri="{BB962C8B-B14F-4D97-AF65-F5344CB8AC3E}">
        <p14:creationId xmlns:p14="http://schemas.microsoft.com/office/powerpoint/2010/main" val="3294183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本研究の問題意識</a:t>
            </a:r>
            <a:endParaRPr kumimoji="1" lang="ja-JP" altLang="en-US" dirty="0"/>
          </a:p>
        </p:txBody>
      </p:sp>
      <p:sp>
        <p:nvSpPr>
          <p:cNvPr id="3" name="コンテンツ プレースホルダー 2"/>
          <p:cNvSpPr>
            <a:spLocks noGrp="1"/>
          </p:cNvSpPr>
          <p:nvPr>
            <p:ph idx="1"/>
          </p:nvPr>
        </p:nvSpPr>
        <p:spPr>
          <a:xfrm>
            <a:off x="628650" y="1224642"/>
            <a:ext cx="7886700" cy="5265057"/>
          </a:xfrm>
        </p:spPr>
        <p:txBody>
          <a:bodyPr>
            <a:normAutofit/>
          </a:bodyPr>
          <a:lstStyle/>
          <a:p>
            <a:pPr marL="0" indent="0">
              <a:buNone/>
            </a:pPr>
            <a:r>
              <a:rPr kumimoji="1" lang="ja-JP" altLang="en-US" dirty="0" smtClean="0"/>
              <a:t>３つの背景</a:t>
            </a:r>
          </a:p>
          <a:p>
            <a:pPr>
              <a:buFont typeface="Wingdings" panose="05000000000000000000" pitchFamily="2" charset="2"/>
              <a:buChar char="Ø"/>
            </a:pPr>
            <a:r>
              <a:rPr kumimoji="1" lang="ja-JP" altLang="en-US" dirty="0" smtClean="0"/>
              <a:t>三陸沿岸→昭和三陸津波後の</a:t>
            </a:r>
            <a:r>
              <a:rPr kumimoji="1" lang="ja-JP" altLang="en-US" dirty="0" smtClean="0">
                <a:solidFill>
                  <a:srgbClr val="0070C0"/>
                </a:solidFill>
              </a:rPr>
              <a:t>各家の事情による時間差を伴った集落移動</a:t>
            </a:r>
            <a:r>
              <a:rPr kumimoji="1" lang="ja-JP" altLang="en-US" dirty="0" smtClean="0"/>
              <a:t>が今次津波の被災度に影響</a:t>
            </a:r>
          </a:p>
          <a:p>
            <a:pPr>
              <a:buFont typeface="Wingdings" panose="05000000000000000000" pitchFamily="2" charset="2"/>
              <a:buChar char="Ø"/>
            </a:pPr>
            <a:r>
              <a:rPr kumimoji="1" lang="ja-JP" altLang="en-US" dirty="0" smtClean="0"/>
              <a:t>南海トラフ→</a:t>
            </a:r>
            <a:r>
              <a:rPr kumimoji="1" lang="ja-JP" altLang="en-US" dirty="0" smtClean="0">
                <a:solidFill>
                  <a:srgbClr val="0070C0"/>
                </a:solidFill>
              </a:rPr>
              <a:t>事前復興としての防集</a:t>
            </a:r>
            <a:r>
              <a:rPr kumimoji="1" lang="ja-JP" altLang="en-US" dirty="0" smtClean="0"/>
              <a:t>を検討（津波避難対策緊急事業計画）するも、全く実現せず</a:t>
            </a:r>
          </a:p>
          <a:p>
            <a:pPr>
              <a:buFont typeface="Wingdings" panose="05000000000000000000" pitchFamily="2" charset="2"/>
              <a:buChar char="Ø"/>
            </a:pPr>
            <a:r>
              <a:rPr kumimoji="1" lang="ja-JP" altLang="en-US" dirty="0" smtClean="0"/>
              <a:t>南海トラフ→</a:t>
            </a:r>
            <a:r>
              <a:rPr kumimoji="1" lang="ja-JP" altLang="en-US" dirty="0" smtClean="0">
                <a:solidFill>
                  <a:srgbClr val="0070C0"/>
                </a:solidFill>
              </a:rPr>
              <a:t>自発的な高所移転の存在</a:t>
            </a:r>
            <a:r>
              <a:rPr kumimoji="1" lang="ja-JP" altLang="en-US" dirty="0" smtClean="0"/>
              <a:t>が指摘されている（田中・東川　</a:t>
            </a:r>
            <a:r>
              <a:rPr kumimoji="1" lang="en-US" altLang="ja-JP" dirty="0" smtClean="0"/>
              <a:t>2012</a:t>
            </a:r>
            <a:r>
              <a:rPr kumimoji="1" lang="ja-JP" altLang="en-US" dirty="0" smtClean="0"/>
              <a:t>講演梗概集</a:t>
            </a:r>
            <a:r>
              <a:rPr kumimoji="1" lang="en-US" altLang="ja-JP" dirty="0" smtClean="0"/>
              <a:t>7362</a:t>
            </a:r>
            <a:r>
              <a:rPr kumimoji="1" lang="ja-JP" altLang="en-US" dirty="0" smtClean="0"/>
              <a:t>など）</a:t>
            </a:r>
          </a:p>
          <a:p>
            <a:endParaRPr kumimoji="1" lang="ja-JP" altLang="en-US" dirty="0" smtClean="0"/>
          </a:p>
          <a:p>
            <a:endParaRPr lang="ja-JP" altLang="en-US" dirty="0"/>
          </a:p>
          <a:p>
            <a:pPr marL="457200" indent="-457200">
              <a:buFont typeface="+mj-ea"/>
              <a:buAutoNum type="circleNumDbPlain"/>
            </a:pPr>
            <a:r>
              <a:rPr kumimoji="1" lang="ja-JP" altLang="en-US" dirty="0" smtClean="0"/>
              <a:t>自発的な高所移転の現状、特に東日本大震災以後の変化はどうなっているか</a:t>
            </a:r>
          </a:p>
          <a:p>
            <a:pPr marL="457200" indent="-457200">
              <a:buFont typeface="+mj-ea"/>
              <a:buAutoNum type="circleNumDbPlain"/>
            </a:pPr>
            <a:r>
              <a:rPr kumimoji="1" lang="ja-JP" altLang="en-US" dirty="0" smtClean="0"/>
              <a:t>こうした動きに潜在する住民要求は、一過性の防集に代わる新たな集団移転制度を求めるのではないか</a:t>
            </a:r>
            <a:endParaRPr kumimoji="1" lang="ja-JP" altLang="en-US" dirty="0"/>
          </a:p>
        </p:txBody>
      </p:sp>
      <p:sp>
        <p:nvSpPr>
          <p:cNvPr id="4" name="下矢印 3"/>
          <p:cNvSpPr/>
          <p:nvPr/>
        </p:nvSpPr>
        <p:spPr>
          <a:xfrm>
            <a:off x="4185634" y="3966693"/>
            <a:ext cx="772732" cy="759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606085" y="12879"/>
            <a:ext cx="5537914" cy="253916"/>
          </a:xfrm>
          <a:prstGeom prst="rect">
            <a:avLst/>
          </a:prstGeom>
          <a:noFill/>
        </p:spPr>
        <p:txBody>
          <a:bodyPr wrap="square" rtlCol="0">
            <a:spAutoFit/>
          </a:bodyPr>
          <a:lstStyle/>
          <a:p>
            <a:r>
              <a:rPr lang="ja-JP" altLang="en-US" sz="1050" dirty="0"/>
              <a:t>東日本大震災前後における和歌山県沿岸部の高台住宅地来住者の変化に</a:t>
            </a:r>
            <a:r>
              <a:rPr lang="ja-JP" altLang="en-US" sz="1050" dirty="0" smtClean="0"/>
              <a:t>ついて　沼野夏生</a:t>
            </a:r>
            <a:endParaRPr kumimoji="1" lang="ja-JP" altLang="en-US" sz="1050" dirty="0"/>
          </a:p>
        </p:txBody>
      </p:sp>
    </p:spTree>
    <p:extLst>
      <p:ext uri="{BB962C8B-B14F-4D97-AF65-F5344CB8AC3E}">
        <p14:creationId xmlns:p14="http://schemas.microsoft.com/office/powerpoint/2010/main" val="296587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本報告の課題</a:t>
            </a:r>
            <a:endParaRPr kumimoji="1" lang="ja-JP" altLang="en-US" dirty="0"/>
          </a:p>
        </p:txBody>
      </p:sp>
      <p:sp>
        <p:nvSpPr>
          <p:cNvPr id="3" name="コンテンツ プレースホルダー 2"/>
          <p:cNvSpPr>
            <a:spLocks noGrp="1"/>
          </p:cNvSpPr>
          <p:nvPr>
            <p:ph idx="1"/>
          </p:nvPr>
        </p:nvSpPr>
        <p:spPr>
          <a:xfrm>
            <a:off x="628650" y="1551214"/>
            <a:ext cx="7886700" cy="4938485"/>
          </a:xfrm>
        </p:spPr>
        <p:txBody>
          <a:bodyPr/>
          <a:lstStyle/>
          <a:p>
            <a:pPr marL="457200" indent="-457200">
              <a:buFont typeface="+mj-ea"/>
              <a:buAutoNum type="circleNumDbPlain"/>
            </a:pPr>
            <a:r>
              <a:rPr kumimoji="1" lang="ja-JP" altLang="en-US" dirty="0" smtClean="0"/>
              <a:t>高台住宅地</a:t>
            </a:r>
            <a:r>
              <a:rPr kumimoji="1" lang="ja-JP" altLang="en-US" dirty="0" smtClean="0">
                <a:solidFill>
                  <a:srgbClr val="C00000"/>
                </a:solidFill>
              </a:rPr>
              <a:t>来住世帯の特性</a:t>
            </a:r>
            <a:r>
              <a:rPr kumimoji="1" lang="ja-JP" altLang="en-US" dirty="0" smtClean="0"/>
              <a:t>とその</a:t>
            </a:r>
            <a:r>
              <a:rPr kumimoji="1" lang="ja-JP" altLang="en-US" dirty="0" smtClean="0">
                <a:solidFill>
                  <a:srgbClr val="C00000"/>
                </a:solidFill>
              </a:rPr>
              <a:t>東日本大震災後の変化</a:t>
            </a:r>
            <a:r>
              <a:rPr kumimoji="1" lang="ja-JP" altLang="en-US" dirty="0" smtClean="0"/>
              <a:t>の分析</a:t>
            </a:r>
          </a:p>
          <a:p>
            <a:pPr marL="457200" indent="-457200">
              <a:buFont typeface="+mj-ea"/>
              <a:buAutoNum type="circleNumDbPlain"/>
            </a:pPr>
            <a:r>
              <a:rPr kumimoji="1" lang="ja-JP" altLang="en-US" dirty="0" smtClean="0"/>
              <a:t>高台住宅地選択者を対象とした</a:t>
            </a:r>
            <a:r>
              <a:rPr kumimoji="1" lang="ja-JP" altLang="en-US" dirty="0" smtClean="0">
                <a:solidFill>
                  <a:srgbClr val="C00000"/>
                </a:solidFill>
              </a:rPr>
              <a:t>「新たな集団移転制度」に対する評価</a:t>
            </a:r>
            <a:r>
              <a:rPr kumimoji="1" lang="ja-JP" altLang="en-US" dirty="0" smtClean="0"/>
              <a:t>の検討</a:t>
            </a:r>
          </a:p>
          <a:p>
            <a:pPr marL="457200" indent="-457200">
              <a:buFont typeface="+mj-ea"/>
              <a:buAutoNum type="circleNumDbPlain"/>
            </a:pPr>
            <a:endParaRPr lang="ja-JP" altLang="en-US" dirty="0"/>
          </a:p>
          <a:p>
            <a:endParaRPr kumimoji="1" lang="ja-JP" altLang="en-US" dirty="0" smtClean="0"/>
          </a:p>
          <a:p>
            <a:pPr marL="0" indent="0">
              <a:buNone/>
            </a:pPr>
            <a:r>
              <a:rPr kumimoji="1" lang="ja-JP" altLang="en-US" sz="2800" dirty="0" smtClean="0"/>
              <a:t>課題解明のための調査の概要</a:t>
            </a:r>
          </a:p>
          <a:p>
            <a:pPr>
              <a:buFont typeface="Wingdings" panose="05000000000000000000" pitchFamily="2" charset="2"/>
              <a:buChar char="Ø"/>
            </a:pPr>
            <a:r>
              <a:rPr kumimoji="1" lang="ja-JP" altLang="en-US" dirty="0" smtClean="0"/>
              <a:t>時期：</a:t>
            </a:r>
            <a:r>
              <a:rPr kumimoji="1" lang="en-US" altLang="ja-JP" dirty="0" smtClean="0"/>
              <a:t>2017</a:t>
            </a:r>
            <a:r>
              <a:rPr kumimoji="1" lang="ja-JP" altLang="en-US" dirty="0" smtClean="0"/>
              <a:t>年　</a:t>
            </a:r>
            <a:r>
              <a:rPr kumimoji="1" lang="en-US" altLang="ja-JP" dirty="0" smtClean="0"/>
              <a:t>1</a:t>
            </a:r>
            <a:r>
              <a:rPr kumimoji="1" lang="ja-JP" altLang="en-US" dirty="0" smtClean="0"/>
              <a:t>～</a:t>
            </a:r>
            <a:r>
              <a:rPr kumimoji="1" lang="en-US" altLang="ja-JP" dirty="0" smtClean="0"/>
              <a:t>2</a:t>
            </a:r>
            <a:r>
              <a:rPr kumimoji="1" lang="ja-JP" altLang="en-US" dirty="0" smtClean="0"/>
              <a:t>月</a:t>
            </a:r>
          </a:p>
          <a:p>
            <a:pPr>
              <a:buFont typeface="Wingdings" panose="05000000000000000000" pitchFamily="2" charset="2"/>
              <a:buChar char="Ø"/>
            </a:pPr>
            <a:r>
              <a:rPr kumimoji="1" lang="ja-JP" altLang="en-US" dirty="0" smtClean="0"/>
              <a:t>対象：和歌山県南沿岸部の公的供給高台住宅地</a:t>
            </a:r>
            <a:r>
              <a:rPr kumimoji="1" lang="en-US" altLang="ja-JP" dirty="0" smtClean="0"/>
              <a:t>3</a:t>
            </a:r>
            <a:r>
              <a:rPr kumimoji="1" lang="ja-JP" altLang="en-US" dirty="0" smtClean="0"/>
              <a:t>箇所</a:t>
            </a:r>
          </a:p>
          <a:p>
            <a:pPr>
              <a:buFont typeface="Wingdings" panose="05000000000000000000" pitchFamily="2" charset="2"/>
              <a:buChar char="Ø"/>
            </a:pPr>
            <a:r>
              <a:rPr kumimoji="1" lang="ja-JP" altLang="en-US" dirty="0" smtClean="0"/>
              <a:t>手法：質問紙（区長依頼配布／直接配布・郵送回収）</a:t>
            </a:r>
          </a:p>
          <a:p>
            <a:pPr>
              <a:buFont typeface="Wingdings" panose="05000000000000000000" pitchFamily="2" charset="2"/>
              <a:buChar char="Ø"/>
            </a:pPr>
            <a:r>
              <a:rPr kumimoji="1" lang="ja-JP" altLang="en-US" dirty="0" smtClean="0"/>
              <a:t>規模：配布数</a:t>
            </a:r>
            <a:r>
              <a:rPr kumimoji="1" lang="en-US" altLang="ja-JP" dirty="0" smtClean="0"/>
              <a:t>200</a:t>
            </a:r>
            <a:r>
              <a:rPr kumimoji="1" lang="ja-JP" altLang="en-US" dirty="0" err="1" smtClean="0"/>
              <a:t>、</a:t>
            </a:r>
            <a:r>
              <a:rPr kumimoji="1" lang="ja-JP" altLang="en-US" dirty="0" smtClean="0"/>
              <a:t>有効回収数</a:t>
            </a:r>
            <a:r>
              <a:rPr kumimoji="1" lang="en-US" altLang="ja-JP" dirty="0" smtClean="0"/>
              <a:t>114</a:t>
            </a:r>
            <a:r>
              <a:rPr kumimoji="1" lang="ja-JP" altLang="en-US" dirty="0" smtClean="0"/>
              <a:t>（回収率</a:t>
            </a:r>
            <a:r>
              <a:rPr kumimoji="1" lang="en-US" altLang="ja-JP" dirty="0" smtClean="0"/>
              <a:t>57</a:t>
            </a:r>
            <a:r>
              <a:rPr kumimoji="1" lang="ja-JP" altLang="en-US" dirty="0" smtClean="0"/>
              <a:t>％）</a:t>
            </a:r>
          </a:p>
        </p:txBody>
      </p:sp>
      <p:sp>
        <p:nvSpPr>
          <p:cNvPr id="4" name="テキスト ボックス 3"/>
          <p:cNvSpPr txBox="1"/>
          <p:nvPr/>
        </p:nvSpPr>
        <p:spPr>
          <a:xfrm>
            <a:off x="3606085" y="12879"/>
            <a:ext cx="5537914" cy="253916"/>
          </a:xfrm>
          <a:prstGeom prst="rect">
            <a:avLst/>
          </a:prstGeom>
          <a:noFill/>
        </p:spPr>
        <p:txBody>
          <a:bodyPr wrap="square" rtlCol="0">
            <a:spAutoFit/>
          </a:bodyPr>
          <a:lstStyle/>
          <a:p>
            <a:r>
              <a:rPr lang="ja-JP" altLang="en-US" sz="1050" dirty="0"/>
              <a:t>東日本大震災前後における和歌山県沿岸部の高台住宅地来住者の変化に</a:t>
            </a:r>
            <a:r>
              <a:rPr lang="ja-JP" altLang="en-US" sz="1050" dirty="0" smtClean="0"/>
              <a:t>ついて　沼野夏生</a:t>
            </a:r>
            <a:endParaRPr kumimoji="1" lang="ja-JP" altLang="en-US" sz="1050" dirty="0"/>
          </a:p>
        </p:txBody>
      </p:sp>
    </p:spTree>
    <p:extLst>
      <p:ext uri="{BB962C8B-B14F-4D97-AF65-F5344CB8AC3E}">
        <p14:creationId xmlns:p14="http://schemas.microsoft.com/office/powerpoint/2010/main" val="179744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対象住宅地の概要（１）</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3948380898"/>
              </p:ext>
            </p:extLst>
          </p:nvPr>
        </p:nvGraphicFramePr>
        <p:xfrm>
          <a:off x="416552" y="1087793"/>
          <a:ext cx="3829050" cy="4733926"/>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515155" y="5969711"/>
            <a:ext cx="3730447" cy="369332"/>
          </a:xfrm>
          <a:prstGeom prst="rect">
            <a:avLst/>
          </a:prstGeom>
          <a:noFill/>
        </p:spPr>
        <p:txBody>
          <a:bodyPr wrap="square" rtlCol="0">
            <a:spAutoFit/>
          </a:bodyPr>
          <a:lstStyle/>
          <a:p>
            <a:pPr algn="ctr"/>
            <a:r>
              <a:rPr kumimoji="1" lang="ja-JP" altLang="en-US" dirty="0" smtClean="0"/>
              <a:t>東日本大震災以降の世帯数増加</a:t>
            </a:r>
            <a:endParaRPr kumimoji="1" lang="ja-JP" altLang="en-US" dirty="0"/>
          </a:p>
        </p:txBody>
      </p:sp>
      <p:sp>
        <p:nvSpPr>
          <p:cNvPr id="7" name="テキスト ボックス 6"/>
          <p:cNvSpPr txBox="1"/>
          <p:nvPr/>
        </p:nvSpPr>
        <p:spPr>
          <a:xfrm>
            <a:off x="1030310" y="2189408"/>
            <a:ext cx="2021983" cy="246221"/>
          </a:xfrm>
          <a:prstGeom prst="rect">
            <a:avLst/>
          </a:prstGeom>
          <a:noFill/>
        </p:spPr>
        <p:txBody>
          <a:bodyPr wrap="square" rtlCol="0">
            <a:spAutoFit/>
          </a:bodyPr>
          <a:lstStyle/>
          <a:p>
            <a:pPr algn="ctr"/>
            <a:r>
              <a:rPr kumimoji="1" lang="ja-JP" altLang="en-US" sz="1000" dirty="0" smtClean="0"/>
              <a:t>調査対象区域以外を含む総計</a:t>
            </a:r>
            <a:endParaRPr kumimoji="1" lang="ja-JP" altLang="en-US" sz="1000" dirty="0"/>
          </a:p>
        </p:txBody>
      </p:sp>
      <p:graphicFrame>
        <p:nvGraphicFramePr>
          <p:cNvPr id="8" name="グラフ 7"/>
          <p:cNvGraphicFramePr>
            <a:graphicFrameLocks/>
          </p:cNvGraphicFramePr>
          <p:nvPr>
            <p:extLst>
              <p:ext uri="{D42A27DB-BD31-4B8C-83A1-F6EECF244321}">
                <p14:modId xmlns:p14="http://schemas.microsoft.com/office/powerpoint/2010/main" val="2381893204"/>
              </p:ext>
            </p:extLst>
          </p:nvPr>
        </p:nvGraphicFramePr>
        <p:xfrm>
          <a:off x="4245602" y="942725"/>
          <a:ext cx="4572000" cy="199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p:cNvGraphicFramePr>
            <a:graphicFrameLocks/>
          </p:cNvGraphicFramePr>
          <p:nvPr>
            <p:extLst>
              <p:ext uri="{D42A27DB-BD31-4B8C-83A1-F6EECF244321}">
                <p14:modId xmlns:p14="http://schemas.microsoft.com/office/powerpoint/2010/main" val="3712966669"/>
              </p:ext>
            </p:extLst>
          </p:nvPr>
        </p:nvGraphicFramePr>
        <p:xfrm>
          <a:off x="4245602" y="3454756"/>
          <a:ext cx="4572000" cy="2009775"/>
        </p:xfrm>
        <a:graphic>
          <a:graphicData uri="http://schemas.openxmlformats.org/drawingml/2006/chart">
            <c:chart xmlns:c="http://schemas.openxmlformats.org/drawingml/2006/chart" xmlns:r="http://schemas.openxmlformats.org/officeDocument/2006/relationships" r:id="rId5"/>
          </a:graphicData>
        </a:graphic>
      </p:graphicFrame>
      <p:sp>
        <p:nvSpPr>
          <p:cNvPr id="12" name="テキスト ボックス 11"/>
          <p:cNvSpPr txBox="1"/>
          <p:nvPr/>
        </p:nvSpPr>
        <p:spPr>
          <a:xfrm>
            <a:off x="4245602" y="2933450"/>
            <a:ext cx="4572000" cy="369332"/>
          </a:xfrm>
          <a:prstGeom prst="rect">
            <a:avLst/>
          </a:prstGeom>
          <a:noFill/>
        </p:spPr>
        <p:txBody>
          <a:bodyPr wrap="square" rtlCol="0">
            <a:spAutoFit/>
          </a:bodyPr>
          <a:lstStyle/>
          <a:p>
            <a:pPr algn="ctr"/>
            <a:r>
              <a:rPr kumimoji="1" lang="ja-JP" altLang="en-US" dirty="0" smtClean="0"/>
              <a:t>調査回答者の居住決定時期</a:t>
            </a:r>
            <a:endParaRPr kumimoji="1" lang="ja-JP" altLang="en-US" dirty="0"/>
          </a:p>
        </p:txBody>
      </p:sp>
      <p:sp>
        <p:nvSpPr>
          <p:cNvPr id="13" name="テキスト ボックス 12"/>
          <p:cNvSpPr txBox="1"/>
          <p:nvPr/>
        </p:nvSpPr>
        <p:spPr>
          <a:xfrm>
            <a:off x="4245602" y="5961549"/>
            <a:ext cx="4572000" cy="369332"/>
          </a:xfrm>
          <a:prstGeom prst="rect">
            <a:avLst/>
          </a:prstGeom>
          <a:noFill/>
        </p:spPr>
        <p:txBody>
          <a:bodyPr wrap="square" rtlCol="0">
            <a:spAutoFit/>
          </a:bodyPr>
          <a:lstStyle/>
          <a:p>
            <a:pPr algn="ctr"/>
            <a:r>
              <a:rPr kumimoji="1" lang="ja-JP" altLang="en-US" dirty="0" smtClean="0"/>
              <a:t>団地別にみた前住地最低標高の分布</a:t>
            </a:r>
            <a:endParaRPr kumimoji="1" lang="ja-JP" altLang="en-US" dirty="0"/>
          </a:p>
        </p:txBody>
      </p:sp>
      <p:sp>
        <p:nvSpPr>
          <p:cNvPr id="14" name="テキスト ボックス 13"/>
          <p:cNvSpPr txBox="1"/>
          <p:nvPr/>
        </p:nvSpPr>
        <p:spPr>
          <a:xfrm>
            <a:off x="4572000" y="5464531"/>
            <a:ext cx="3943350" cy="276999"/>
          </a:xfrm>
          <a:prstGeom prst="rect">
            <a:avLst/>
          </a:prstGeom>
          <a:noFill/>
        </p:spPr>
        <p:txBody>
          <a:bodyPr wrap="square" rtlCol="0">
            <a:spAutoFit/>
          </a:bodyPr>
          <a:lstStyle/>
          <a:p>
            <a:pPr algn="r"/>
            <a:r>
              <a:rPr kumimoji="1" lang="ja-JP" altLang="en-US" sz="1200" dirty="0" smtClean="0"/>
              <a:t>（転勤等の移動を除く）</a:t>
            </a:r>
            <a:endParaRPr kumimoji="1" lang="ja-JP" altLang="en-US" sz="1200" dirty="0"/>
          </a:p>
        </p:txBody>
      </p:sp>
      <p:sp>
        <p:nvSpPr>
          <p:cNvPr id="15" name="テキスト ボックス 14"/>
          <p:cNvSpPr txBox="1"/>
          <p:nvPr/>
        </p:nvSpPr>
        <p:spPr>
          <a:xfrm>
            <a:off x="3606085" y="12879"/>
            <a:ext cx="5537914" cy="253916"/>
          </a:xfrm>
          <a:prstGeom prst="rect">
            <a:avLst/>
          </a:prstGeom>
          <a:noFill/>
        </p:spPr>
        <p:txBody>
          <a:bodyPr wrap="square" rtlCol="0">
            <a:spAutoFit/>
          </a:bodyPr>
          <a:lstStyle/>
          <a:p>
            <a:r>
              <a:rPr lang="ja-JP" altLang="en-US" sz="1050" dirty="0"/>
              <a:t>東日本大震災前後における和歌山県沿岸部の高台住宅地来住者の変化に</a:t>
            </a:r>
            <a:r>
              <a:rPr lang="ja-JP" altLang="en-US" sz="1050" dirty="0" smtClean="0"/>
              <a:t>ついて　沼野夏生</a:t>
            </a:r>
            <a:endParaRPr kumimoji="1" lang="ja-JP" altLang="en-US" sz="1050" dirty="0"/>
          </a:p>
        </p:txBody>
      </p:sp>
      <p:sp>
        <p:nvSpPr>
          <p:cNvPr id="2" name="円/楕円 1"/>
          <p:cNvSpPr/>
          <p:nvPr/>
        </p:nvSpPr>
        <p:spPr>
          <a:xfrm>
            <a:off x="7122017" y="1861758"/>
            <a:ext cx="837127" cy="4507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220496" y="4379978"/>
            <a:ext cx="1556197" cy="4938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236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1" grpId="0">
        <p:bldAsOne/>
      </p:bldGraphic>
      <p:bldP spid="12" grpId="0"/>
      <p:bldP spid="13" grpId="0"/>
      <p:bldP spid="14" grpId="0"/>
      <p:bldP spid="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89077"/>
            <a:ext cx="9147672" cy="6349284"/>
          </a:xfrm>
          <a:prstGeom prst="rect">
            <a:avLst/>
          </a:prstGeom>
        </p:spPr>
      </p:pic>
      <p:sp>
        <p:nvSpPr>
          <p:cNvPr id="3" name="円/楕円 2"/>
          <p:cNvSpPr/>
          <p:nvPr/>
        </p:nvSpPr>
        <p:spPr>
          <a:xfrm>
            <a:off x="2768958" y="4572001"/>
            <a:ext cx="785612" cy="798490"/>
          </a:xfrm>
          <a:prstGeom prst="ellipse">
            <a:avLst/>
          </a:prstGeom>
          <a:solidFill>
            <a:srgbClr val="FFC000">
              <a:alpha val="5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161764" y="4329449"/>
            <a:ext cx="242551" cy="242552"/>
          </a:xfrm>
          <a:prstGeom prst="rect">
            <a:avLst/>
          </a:prstGeom>
          <a:solidFill>
            <a:schemeClr val="accent1">
              <a:alpha val="5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888606" y="2964289"/>
            <a:ext cx="242551" cy="242552"/>
          </a:xfrm>
          <a:prstGeom prst="rect">
            <a:avLst/>
          </a:prstGeom>
          <a:solidFill>
            <a:schemeClr val="accent1">
              <a:alpha val="5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503054" y="4310129"/>
            <a:ext cx="154545" cy="16098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657599" y="3970986"/>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338033" y="3382855"/>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682094" y="4379891"/>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409977" y="1"/>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905680" y="-79423"/>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094314" y="-70833"/>
            <a:ext cx="141668" cy="141667"/>
          </a:xfrm>
          <a:prstGeom prst="ellipse">
            <a:avLst/>
          </a:prstGeom>
          <a:solidFill>
            <a:srgbClr val="FFC000">
              <a:alpha val="50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7263620" y="-83716"/>
            <a:ext cx="257577" cy="248992"/>
          </a:xfrm>
          <a:prstGeom prst="ellipse">
            <a:avLst/>
          </a:prstGeom>
          <a:solidFill>
            <a:srgbClr val="FFC000">
              <a:alpha val="5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8118531" y="124495"/>
            <a:ext cx="141668" cy="141667"/>
          </a:xfrm>
          <a:prstGeom prst="ellipse">
            <a:avLst/>
          </a:prstGeom>
          <a:solidFill>
            <a:srgbClr val="FFC000">
              <a:alpha val="50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8622404" y="274747"/>
            <a:ext cx="141668" cy="141667"/>
          </a:xfrm>
          <a:prstGeom prst="ellipse">
            <a:avLst/>
          </a:prstGeom>
          <a:solidFill>
            <a:srgbClr val="FFC000">
              <a:alpha val="50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149660" y="1478923"/>
            <a:ext cx="141668" cy="141667"/>
          </a:xfrm>
          <a:prstGeom prst="ellipse">
            <a:avLst/>
          </a:prstGeom>
          <a:solidFill>
            <a:srgbClr val="FFC000">
              <a:alpha val="50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3020096" y="2215168"/>
            <a:ext cx="141668" cy="141667"/>
          </a:xfrm>
          <a:prstGeom prst="ellipse">
            <a:avLst/>
          </a:prstGeom>
          <a:solidFill>
            <a:srgbClr val="FFC000">
              <a:alpha val="50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576845" y="6207618"/>
            <a:ext cx="141668" cy="141667"/>
          </a:xfrm>
          <a:prstGeom prst="ellipse">
            <a:avLst/>
          </a:prstGeom>
          <a:solidFill>
            <a:srgbClr val="FFC000">
              <a:alpha val="50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435177" y="6207618"/>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333481" y="5718220"/>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4443205" y="2605822"/>
            <a:ext cx="334857" cy="332705"/>
          </a:xfrm>
          <a:prstGeom prst="ellipse">
            <a:avLst/>
          </a:prstGeom>
          <a:solidFill>
            <a:srgbClr val="FFC000">
              <a:alpha val="5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443206" y="3007216"/>
            <a:ext cx="532330" cy="517306"/>
          </a:xfrm>
          <a:prstGeom prst="ellipse">
            <a:avLst/>
          </a:prstGeom>
          <a:solidFill>
            <a:srgbClr val="FFC000">
              <a:alpha val="5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537655" y="2286001"/>
            <a:ext cx="141668" cy="141667"/>
          </a:xfrm>
          <a:prstGeom prst="ellipse">
            <a:avLst/>
          </a:prstGeom>
          <a:solidFill>
            <a:srgbClr val="FFC000">
              <a:alpha val="50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4183485" y="2689535"/>
            <a:ext cx="141668" cy="141667"/>
          </a:xfrm>
          <a:prstGeom prst="ellipse">
            <a:avLst/>
          </a:prstGeom>
          <a:solidFill>
            <a:srgbClr val="FFC000">
              <a:alpha val="50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3760630" y="3833612"/>
            <a:ext cx="141668" cy="141667"/>
          </a:xfrm>
          <a:prstGeom prst="ellipse">
            <a:avLst/>
          </a:prstGeom>
          <a:solidFill>
            <a:srgbClr val="FFC000">
              <a:alpha val="50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3940935" y="3597500"/>
            <a:ext cx="141668" cy="141667"/>
          </a:xfrm>
          <a:prstGeom prst="ellipse">
            <a:avLst/>
          </a:prstGeom>
          <a:solidFill>
            <a:srgbClr val="FFC000">
              <a:alpha val="50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0" y="3312021"/>
            <a:ext cx="141668" cy="141667"/>
          </a:xfrm>
          <a:prstGeom prst="ellipse">
            <a:avLst/>
          </a:prstGeom>
          <a:solidFill>
            <a:srgbClr val="FFC000">
              <a:alpha val="50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6470005" y="-77227"/>
            <a:ext cx="141668" cy="141667"/>
          </a:xfrm>
          <a:prstGeom prst="ellipse">
            <a:avLst/>
          </a:prstGeom>
          <a:solidFill>
            <a:srgbClr val="FFC000">
              <a:alpha val="50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0" y="3470861"/>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2987899" y="4832746"/>
            <a:ext cx="450761" cy="276999"/>
          </a:xfrm>
          <a:prstGeom prst="rect">
            <a:avLst/>
          </a:prstGeom>
          <a:noFill/>
        </p:spPr>
        <p:txBody>
          <a:bodyPr wrap="square" rtlCol="0">
            <a:spAutoFit/>
          </a:bodyPr>
          <a:lstStyle/>
          <a:p>
            <a:r>
              <a:rPr kumimoji="1" lang="en-US" altLang="ja-JP" sz="1200" dirty="0" smtClean="0"/>
              <a:t>20</a:t>
            </a:r>
            <a:endParaRPr kumimoji="1" lang="ja-JP" altLang="en-US" sz="1200" dirty="0"/>
          </a:p>
        </p:txBody>
      </p:sp>
      <p:sp>
        <p:nvSpPr>
          <p:cNvPr id="34" name="テキスト ボックス 33"/>
          <p:cNvSpPr txBox="1"/>
          <p:nvPr/>
        </p:nvSpPr>
        <p:spPr>
          <a:xfrm>
            <a:off x="4524775" y="3127369"/>
            <a:ext cx="450761" cy="276999"/>
          </a:xfrm>
          <a:prstGeom prst="rect">
            <a:avLst/>
          </a:prstGeom>
          <a:noFill/>
        </p:spPr>
        <p:txBody>
          <a:bodyPr wrap="square" rtlCol="0">
            <a:spAutoFit/>
          </a:bodyPr>
          <a:lstStyle/>
          <a:p>
            <a:r>
              <a:rPr kumimoji="1" lang="en-US" altLang="ja-JP" sz="1200" dirty="0" smtClean="0"/>
              <a:t>11</a:t>
            </a:r>
            <a:endParaRPr kumimoji="1" lang="ja-JP" altLang="en-US" sz="1200" dirty="0"/>
          </a:p>
        </p:txBody>
      </p:sp>
      <p:sp>
        <p:nvSpPr>
          <p:cNvPr id="35" name="テキスト ボックス 34"/>
          <p:cNvSpPr txBox="1"/>
          <p:nvPr/>
        </p:nvSpPr>
        <p:spPr>
          <a:xfrm>
            <a:off x="6321898" y="3161666"/>
            <a:ext cx="450761" cy="276999"/>
          </a:xfrm>
          <a:prstGeom prst="rect">
            <a:avLst/>
          </a:prstGeom>
          <a:noFill/>
        </p:spPr>
        <p:txBody>
          <a:bodyPr wrap="square" rtlCol="0">
            <a:spAutoFit/>
          </a:bodyPr>
          <a:lstStyle/>
          <a:p>
            <a:r>
              <a:rPr kumimoji="1" lang="en-US" altLang="ja-JP" sz="1200" dirty="0" smtClean="0"/>
              <a:t>5</a:t>
            </a:r>
            <a:endParaRPr kumimoji="1" lang="ja-JP" altLang="en-US" sz="1200" dirty="0"/>
          </a:p>
        </p:txBody>
      </p:sp>
      <p:sp>
        <p:nvSpPr>
          <p:cNvPr id="36" name="テキスト ボックス 35"/>
          <p:cNvSpPr txBox="1"/>
          <p:nvPr/>
        </p:nvSpPr>
        <p:spPr>
          <a:xfrm>
            <a:off x="7251876" y="-85965"/>
            <a:ext cx="450761" cy="276999"/>
          </a:xfrm>
          <a:prstGeom prst="rect">
            <a:avLst/>
          </a:prstGeom>
          <a:noFill/>
        </p:spPr>
        <p:txBody>
          <a:bodyPr wrap="square" rtlCol="0">
            <a:spAutoFit/>
          </a:bodyPr>
          <a:lstStyle/>
          <a:p>
            <a:r>
              <a:rPr kumimoji="1" lang="en-US" altLang="ja-JP" sz="1200" dirty="0" smtClean="0"/>
              <a:t>3</a:t>
            </a:r>
            <a:endParaRPr kumimoji="1" lang="ja-JP" altLang="en-US" sz="1200" dirty="0"/>
          </a:p>
        </p:txBody>
      </p:sp>
      <p:sp>
        <p:nvSpPr>
          <p:cNvPr id="37" name="円/楕円 36"/>
          <p:cNvSpPr/>
          <p:nvPr/>
        </p:nvSpPr>
        <p:spPr>
          <a:xfrm>
            <a:off x="5956471" y="2356834"/>
            <a:ext cx="334857" cy="332705"/>
          </a:xfrm>
          <a:prstGeom prst="ellipse">
            <a:avLst/>
          </a:prstGeom>
          <a:solidFill>
            <a:srgbClr val="FFC000">
              <a:alpha val="5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4481835" y="2637970"/>
            <a:ext cx="450761" cy="276999"/>
          </a:xfrm>
          <a:prstGeom prst="rect">
            <a:avLst/>
          </a:prstGeom>
          <a:noFill/>
        </p:spPr>
        <p:txBody>
          <a:bodyPr wrap="square" rtlCol="0">
            <a:spAutoFit/>
          </a:bodyPr>
          <a:lstStyle/>
          <a:p>
            <a:r>
              <a:rPr kumimoji="1" lang="en-US" altLang="ja-JP" sz="1200" dirty="0" smtClean="0"/>
              <a:t>4</a:t>
            </a:r>
            <a:endParaRPr kumimoji="1" lang="ja-JP" altLang="en-US" sz="1200" dirty="0"/>
          </a:p>
        </p:txBody>
      </p:sp>
      <p:sp>
        <p:nvSpPr>
          <p:cNvPr id="39" name="テキスト ボックス 38"/>
          <p:cNvSpPr txBox="1"/>
          <p:nvPr/>
        </p:nvSpPr>
        <p:spPr>
          <a:xfrm>
            <a:off x="5995113" y="2384686"/>
            <a:ext cx="450761" cy="276999"/>
          </a:xfrm>
          <a:prstGeom prst="rect">
            <a:avLst/>
          </a:prstGeom>
          <a:noFill/>
        </p:spPr>
        <p:txBody>
          <a:bodyPr wrap="square" rtlCol="0">
            <a:spAutoFit/>
          </a:bodyPr>
          <a:lstStyle/>
          <a:p>
            <a:r>
              <a:rPr kumimoji="1" lang="en-US" altLang="ja-JP" sz="1200" dirty="0" smtClean="0"/>
              <a:t>5</a:t>
            </a:r>
            <a:endParaRPr kumimoji="1" lang="ja-JP" altLang="en-US" sz="1200" dirty="0"/>
          </a:p>
        </p:txBody>
      </p:sp>
      <p:sp>
        <p:nvSpPr>
          <p:cNvPr id="40" name="テキスト ボックス 39"/>
          <p:cNvSpPr txBox="1"/>
          <p:nvPr/>
        </p:nvSpPr>
        <p:spPr>
          <a:xfrm>
            <a:off x="4339105" y="3296731"/>
            <a:ext cx="450761" cy="276999"/>
          </a:xfrm>
          <a:prstGeom prst="rect">
            <a:avLst/>
          </a:prstGeom>
          <a:noFill/>
        </p:spPr>
        <p:txBody>
          <a:bodyPr wrap="square" rtlCol="0">
            <a:spAutoFit/>
          </a:bodyPr>
          <a:lstStyle/>
          <a:p>
            <a:r>
              <a:rPr kumimoji="1" lang="en-US" altLang="ja-JP" sz="1200" dirty="0" smtClean="0"/>
              <a:t>3</a:t>
            </a:r>
            <a:endParaRPr kumimoji="1" lang="ja-JP" altLang="en-US" sz="1200" dirty="0"/>
          </a:p>
        </p:txBody>
      </p:sp>
      <p:cxnSp>
        <p:nvCxnSpPr>
          <p:cNvPr id="41" name="直線矢印コネクタ 40"/>
          <p:cNvCxnSpPr/>
          <p:nvPr/>
        </p:nvCxnSpPr>
        <p:spPr>
          <a:xfrm flipH="1">
            <a:off x="141668" y="3387147"/>
            <a:ext cx="36060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141668" y="3573730"/>
            <a:ext cx="36060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flipV="1">
            <a:off x="6535958" y="77374"/>
            <a:ext cx="1" cy="3176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flipV="1">
            <a:off x="6976514" y="70834"/>
            <a:ext cx="1" cy="3176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flipV="1">
            <a:off x="7176161" y="61119"/>
            <a:ext cx="1" cy="3176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flipV="1">
            <a:off x="7424269" y="165276"/>
            <a:ext cx="1" cy="3176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44578" y="3265868"/>
            <a:ext cx="637247" cy="261610"/>
          </a:xfrm>
          <a:prstGeom prst="rect">
            <a:avLst/>
          </a:prstGeom>
          <a:solidFill>
            <a:schemeClr val="bg1">
              <a:lumMod val="50000"/>
              <a:alpha val="25000"/>
            </a:schemeClr>
          </a:solidFill>
        </p:spPr>
        <p:txBody>
          <a:bodyPr wrap="square" rtlCol="0">
            <a:spAutoFit/>
          </a:bodyPr>
          <a:lstStyle/>
          <a:p>
            <a:r>
              <a:rPr kumimoji="1" lang="ja-JP" altLang="en-US" sz="1100" dirty="0" smtClean="0"/>
              <a:t>八尾市</a:t>
            </a:r>
            <a:endParaRPr kumimoji="1" lang="ja-JP" altLang="en-US" sz="1100" dirty="0"/>
          </a:p>
        </p:txBody>
      </p:sp>
      <p:sp>
        <p:nvSpPr>
          <p:cNvPr id="52" name="テキスト ボックス 51"/>
          <p:cNvSpPr txBox="1"/>
          <p:nvPr/>
        </p:nvSpPr>
        <p:spPr>
          <a:xfrm>
            <a:off x="493945" y="3477557"/>
            <a:ext cx="946597" cy="261610"/>
          </a:xfrm>
          <a:prstGeom prst="rect">
            <a:avLst/>
          </a:prstGeom>
          <a:solidFill>
            <a:schemeClr val="bg1">
              <a:lumMod val="50000"/>
              <a:alpha val="25000"/>
            </a:schemeClr>
          </a:solidFill>
        </p:spPr>
        <p:txBody>
          <a:bodyPr wrap="square" rtlCol="0">
            <a:spAutoFit/>
          </a:bodyPr>
          <a:lstStyle/>
          <a:p>
            <a:r>
              <a:rPr kumimoji="1" lang="ja-JP" altLang="en-US" sz="1100" dirty="0" smtClean="0"/>
              <a:t>大阪狭山市</a:t>
            </a:r>
            <a:endParaRPr kumimoji="1" lang="ja-JP" altLang="en-US" sz="1100" dirty="0"/>
          </a:p>
        </p:txBody>
      </p:sp>
      <p:sp>
        <p:nvSpPr>
          <p:cNvPr id="54" name="テキスト ボックス 53"/>
          <p:cNvSpPr txBox="1"/>
          <p:nvPr/>
        </p:nvSpPr>
        <p:spPr>
          <a:xfrm>
            <a:off x="6376065" y="416414"/>
            <a:ext cx="353943" cy="550572"/>
          </a:xfrm>
          <a:prstGeom prst="rect">
            <a:avLst/>
          </a:prstGeom>
          <a:solidFill>
            <a:schemeClr val="bg1">
              <a:lumMod val="50000"/>
              <a:alpha val="25000"/>
            </a:schemeClr>
          </a:solidFill>
        </p:spPr>
        <p:txBody>
          <a:bodyPr vert="eaVert" wrap="square" rtlCol="0">
            <a:spAutoFit/>
          </a:bodyPr>
          <a:lstStyle/>
          <a:p>
            <a:r>
              <a:rPr kumimoji="1" lang="ja-JP" altLang="en-US" sz="1100" dirty="0" smtClean="0"/>
              <a:t>平塚市</a:t>
            </a:r>
            <a:endParaRPr kumimoji="1" lang="ja-JP" altLang="en-US" sz="1100" dirty="0"/>
          </a:p>
        </p:txBody>
      </p:sp>
      <p:sp>
        <p:nvSpPr>
          <p:cNvPr id="55" name="テキスト ボックス 54"/>
          <p:cNvSpPr txBox="1"/>
          <p:nvPr/>
        </p:nvSpPr>
        <p:spPr>
          <a:xfrm>
            <a:off x="6920872" y="402308"/>
            <a:ext cx="353943" cy="834063"/>
          </a:xfrm>
          <a:prstGeom prst="rect">
            <a:avLst/>
          </a:prstGeom>
          <a:solidFill>
            <a:schemeClr val="bg1">
              <a:lumMod val="50000"/>
              <a:alpha val="25000"/>
            </a:schemeClr>
          </a:solidFill>
        </p:spPr>
        <p:txBody>
          <a:bodyPr vert="eaVert" wrap="square" rtlCol="0">
            <a:spAutoFit/>
          </a:bodyPr>
          <a:lstStyle/>
          <a:p>
            <a:r>
              <a:rPr kumimoji="1" lang="ja-JP" altLang="en-US" sz="1100" dirty="0" smtClean="0"/>
              <a:t>那智勝浦町</a:t>
            </a:r>
            <a:endParaRPr kumimoji="1" lang="ja-JP" altLang="en-US" sz="1100" dirty="0"/>
          </a:p>
        </p:txBody>
      </p:sp>
      <p:sp>
        <p:nvSpPr>
          <p:cNvPr id="56" name="テキスト ボックス 55"/>
          <p:cNvSpPr txBox="1"/>
          <p:nvPr/>
        </p:nvSpPr>
        <p:spPr>
          <a:xfrm>
            <a:off x="7263620" y="496750"/>
            <a:ext cx="353943" cy="610834"/>
          </a:xfrm>
          <a:prstGeom prst="rect">
            <a:avLst/>
          </a:prstGeom>
          <a:solidFill>
            <a:schemeClr val="bg1">
              <a:lumMod val="50000"/>
              <a:alpha val="25000"/>
            </a:schemeClr>
          </a:solidFill>
        </p:spPr>
        <p:txBody>
          <a:bodyPr vert="eaVert" wrap="square" rtlCol="0">
            <a:spAutoFit/>
          </a:bodyPr>
          <a:lstStyle/>
          <a:p>
            <a:r>
              <a:rPr kumimoji="1" lang="ja-JP" altLang="en-US" sz="1100" dirty="0" smtClean="0"/>
              <a:t>熊野市</a:t>
            </a:r>
            <a:endParaRPr kumimoji="1" lang="ja-JP" altLang="en-US" sz="1100" dirty="0"/>
          </a:p>
        </p:txBody>
      </p:sp>
      <p:sp>
        <p:nvSpPr>
          <p:cNvPr id="57" name="テキスト ボックス 56"/>
          <p:cNvSpPr txBox="1"/>
          <p:nvPr/>
        </p:nvSpPr>
        <p:spPr>
          <a:xfrm>
            <a:off x="2466299" y="4066125"/>
            <a:ext cx="1076461" cy="261610"/>
          </a:xfrm>
          <a:prstGeom prst="rect">
            <a:avLst/>
          </a:prstGeom>
          <a:solidFill>
            <a:schemeClr val="bg1">
              <a:lumMod val="50000"/>
              <a:alpha val="25000"/>
            </a:schemeClr>
          </a:solidFill>
        </p:spPr>
        <p:txBody>
          <a:bodyPr wrap="square" rtlCol="0">
            <a:spAutoFit/>
          </a:bodyPr>
          <a:lstStyle/>
          <a:p>
            <a:r>
              <a:rPr kumimoji="1" lang="ja-JP" altLang="en-US" sz="1100" dirty="0" smtClean="0"/>
              <a:t>串本町Ａ団地</a:t>
            </a:r>
            <a:endParaRPr kumimoji="1" lang="ja-JP" altLang="en-US" sz="1100" dirty="0"/>
          </a:p>
        </p:txBody>
      </p:sp>
      <p:sp>
        <p:nvSpPr>
          <p:cNvPr id="58" name="テキスト ボックス 57"/>
          <p:cNvSpPr txBox="1"/>
          <p:nvPr/>
        </p:nvSpPr>
        <p:spPr>
          <a:xfrm>
            <a:off x="5131157" y="2973266"/>
            <a:ext cx="1076461" cy="261610"/>
          </a:xfrm>
          <a:prstGeom prst="rect">
            <a:avLst/>
          </a:prstGeom>
          <a:solidFill>
            <a:schemeClr val="bg1">
              <a:lumMod val="50000"/>
              <a:alpha val="25000"/>
            </a:schemeClr>
          </a:solidFill>
        </p:spPr>
        <p:txBody>
          <a:bodyPr wrap="square" rtlCol="0">
            <a:spAutoFit/>
          </a:bodyPr>
          <a:lstStyle/>
          <a:p>
            <a:r>
              <a:rPr kumimoji="1" lang="ja-JP" altLang="en-US" sz="1100" dirty="0" smtClean="0"/>
              <a:t>串本町Ｂ団地</a:t>
            </a:r>
            <a:endParaRPr kumimoji="1" lang="ja-JP" altLang="en-US" sz="1100" dirty="0"/>
          </a:p>
        </p:txBody>
      </p:sp>
      <p:sp>
        <p:nvSpPr>
          <p:cNvPr id="59" name="テキスト ボックス 58"/>
          <p:cNvSpPr txBox="1"/>
          <p:nvPr/>
        </p:nvSpPr>
        <p:spPr>
          <a:xfrm>
            <a:off x="141668" y="6349285"/>
            <a:ext cx="8873543" cy="461665"/>
          </a:xfrm>
          <a:prstGeom prst="rect">
            <a:avLst/>
          </a:prstGeom>
          <a:noFill/>
        </p:spPr>
        <p:txBody>
          <a:bodyPr wrap="square" rtlCol="0">
            <a:spAutoFit/>
          </a:bodyPr>
          <a:lstStyle/>
          <a:p>
            <a:pPr algn="ctr"/>
            <a:r>
              <a:rPr kumimoji="1" lang="ja-JP" altLang="en-US" sz="2400" dirty="0" smtClean="0"/>
              <a:t>高台住宅地来住者の従前居住地の分布①　串本町Ａ・Ｂ団地</a:t>
            </a:r>
            <a:endParaRPr kumimoji="1" lang="ja-JP" altLang="en-US" sz="2400" dirty="0"/>
          </a:p>
        </p:txBody>
      </p:sp>
      <p:sp>
        <p:nvSpPr>
          <p:cNvPr id="60" name="円/楕円 59"/>
          <p:cNvSpPr/>
          <p:nvPr/>
        </p:nvSpPr>
        <p:spPr>
          <a:xfrm>
            <a:off x="6640071" y="4586689"/>
            <a:ext cx="154545" cy="16098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6640070" y="5052341"/>
            <a:ext cx="154545" cy="160987"/>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6723278" y="4471116"/>
            <a:ext cx="2420722" cy="1292662"/>
          </a:xfrm>
          <a:prstGeom prst="rect">
            <a:avLst/>
          </a:prstGeom>
          <a:noFill/>
        </p:spPr>
        <p:txBody>
          <a:bodyPr wrap="square" rtlCol="0">
            <a:spAutoFit/>
          </a:bodyPr>
          <a:lstStyle/>
          <a:p>
            <a:r>
              <a:rPr kumimoji="1" lang="en-US" altLang="ja-JP" sz="1600" dirty="0" smtClean="0"/>
              <a:t> A</a:t>
            </a:r>
            <a:r>
              <a:rPr kumimoji="1" lang="ja-JP" altLang="en-US" sz="1600" dirty="0" smtClean="0"/>
              <a:t>団地の従前居住地</a:t>
            </a:r>
          </a:p>
          <a:p>
            <a:endParaRPr lang="ja-JP" altLang="en-US" sz="1600" dirty="0"/>
          </a:p>
          <a:p>
            <a:r>
              <a:rPr kumimoji="1" lang="ja-JP" altLang="en-US" sz="1600" dirty="0" smtClean="0"/>
              <a:t> Ｂ団地の従前居住地</a:t>
            </a:r>
          </a:p>
          <a:p>
            <a:endParaRPr lang="ja-JP" altLang="en-US" sz="1600" dirty="0"/>
          </a:p>
          <a:p>
            <a:r>
              <a:rPr kumimoji="1" lang="ja-JP" altLang="en-US" sz="1400" dirty="0" smtClean="0"/>
              <a:t>（数字なしは</a:t>
            </a:r>
            <a:r>
              <a:rPr kumimoji="1" lang="en-US" altLang="ja-JP" sz="1400" dirty="0" smtClean="0"/>
              <a:t>1</a:t>
            </a:r>
            <a:r>
              <a:rPr kumimoji="1" lang="ja-JP" altLang="en-US" sz="1400" dirty="0" smtClean="0"/>
              <a:t>世帯のみ）</a:t>
            </a:r>
            <a:endParaRPr kumimoji="1" lang="ja-JP" altLang="en-US" sz="1400" dirty="0"/>
          </a:p>
        </p:txBody>
      </p:sp>
      <p:sp>
        <p:nvSpPr>
          <p:cNvPr id="63" name="タイトル 1"/>
          <p:cNvSpPr txBox="1">
            <a:spLocks/>
          </p:cNvSpPr>
          <p:nvPr/>
        </p:nvSpPr>
        <p:spPr>
          <a:xfrm>
            <a:off x="763865" y="275736"/>
            <a:ext cx="7886700" cy="5746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t>対象住宅地の概要（２）</a:t>
            </a:r>
            <a:endParaRPr lang="ja-JP" altLang="en-US" sz="2800" dirty="0"/>
          </a:p>
        </p:txBody>
      </p:sp>
      <p:sp>
        <p:nvSpPr>
          <p:cNvPr id="64" name="テキスト ボックス 63"/>
          <p:cNvSpPr txBox="1"/>
          <p:nvPr/>
        </p:nvSpPr>
        <p:spPr>
          <a:xfrm>
            <a:off x="699419" y="-64943"/>
            <a:ext cx="5537914" cy="253916"/>
          </a:xfrm>
          <a:prstGeom prst="rect">
            <a:avLst/>
          </a:prstGeom>
          <a:noFill/>
        </p:spPr>
        <p:txBody>
          <a:bodyPr wrap="square" rtlCol="0">
            <a:spAutoFit/>
          </a:bodyPr>
          <a:lstStyle/>
          <a:p>
            <a:r>
              <a:rPr lang="ja-JP" altLang="en-US" sz="1050" dirty="0"/>
              <a:t>東日本大震災前後における和歌山県沿岸部の高台住宅地来住者の変化に</a:t>
            </a:r>
            <a:r>
              <a:rPr lang="ja-JP" altLang="en-US" sz="1050" dirty="0" smtClean="0"/>
              <a:t>ついて　沼野夏生</a:t>
            </a:r>
            <a:endParaRPr kumimoji="1" lang="ja-JP" altLang="en-US" sz="1050" dirty="0"/>
          </a:p>
        </p:txBody>
      </p:sp>
    </p:spTree>
    <p:extLst>
      <p:ext uri="{BB962C8B-B14F-4D97-AF65-F5344CB8AC3E}">
        <p14:creationId xmlns:p14="http://schemas.microsoft.com/office/powerpoint/2010/main" val="2418383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0"/>
            <a:ext cx="9144000" cy="6228184"/>
          </a:xfrm>
          <a:prstGeom prst="rect">
            <a:avLst/>
          </a:prstGeom>
        </p:spPr>
      </p:pic>
      <p:sp>
        <p:nvSpPr>
          <p:cNvPr id="5" name="円/楕円 4"/>
          <p:cNvSpPr/>
          <p:nvPr/>
        </p:nvSpPr>
        <p:spPr>
          <a:xfrm>
            <a:off x="2910625" y="3258354"/>
            <a:ext cx="669701" cy="656823"/>
          </a:xfrm>
          <a:prstGeom prst="ellipse">
            <a:avLst/>
          </a:prstGeom>
          <a:solidFill>
            <a:srgbClr val="FFC000">
              <a:alpha val="5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747751" y="3348507"/>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5007734" y="2779690"/>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5613041" y="1878169"/>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278190" y="938011"/>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6823655" y="3393582"/>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4235002" y="4904704"/>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016060" y="5944850"/>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4235002" y="6086517"/>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0" y="1311498"/>
            <a:ext cx="141668" cy="141667"/>
          </a:xfrm>
          <a:prstGeom prst="ellipse">
            <a:avLst/>
          </a:prstGeom>
          <a:solidFill>
            <a:srgbClr val="FFC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314423" y="3294844"/>
            <a:ext cx="257577" cy="248992"/>
          </a:xfrm>
          <a:prstGeom prst="ellipse">
            <a:avLst/>
          </a:prstGeom>
          <a:solidFill>
            <a:srgbClr val="FFC000">
              <a:alpha val="5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724" y="3672625"/>
            <a:ext cx="242551" cy="242552"/>
          </a:xfrm>
          <a:prstGeom prst="rect">
            <a:avLst/>
          </a:prstGeom>
          <a:solidFill>
            <a:schemeClr val="accent1">
              <a:alpha val="5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flipH="1">
            <a:off x="141669" y="1382331"/>
            <a:ext cx="36060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4086894" y="5592025"/>
            <a:ext cx="0" cy="3296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4316568" y="5756856"/>
            <a:ext cx="0" cy="3296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02276" y="1255373"/>
            <a:ext cx="631065" cy="261610"/>
          </a:xfrm>
          <a:prstGeom prst="rect">
            <a:avLst/>
          </a:prstGeom>
          <a:solidFill>
            <a:schemeClr val="bg1">
              <a:lumMod val="50000"/>
              <a:alpha val="25000"/>
            </a:schemeClr>
          </a:solidFill>
        </p:spPr>
        <p:txBody>
          <a:bodyPr wrap="square" rtlCol="0">
            <a:spAutoFit/>
          </a:bodyPr>
          <a:lstStyle/>
          <a:p>
            <a:r>
              <a:rPr kumimoji="1" lang="ja-JP" altLang="en-US" sz="1100" dirty="0" smtClean="0"/>
              <a:t>岩出市</a:t>
            </a:r>
            <a:endParaRPr kumimoji="1" lang="ja-JP" altLang="en-US" sz="1100" dirty="0"/>
          </a:p>
        </p:txBody>
      </p:sp>
      <p:sp>
        <p:nvSpPr>
          <p:cNvPr id="28" name="テキスト ボックス 27"/>
          <p:cNvSpPr txBox="1"/>
          <p:nvPr/>
        </p:nvSpPr>
        <p:spPr>
          <a:xfrm>
            <a:off x="4061137" y="5486658"/>
            <a:ext cx="946597" cy="261610"/>
          </a:xfrm>
          <a:prstGeom prst="rect">
            <a:avLst/>
          </a:prstGeom>
          <a:solidFill>
            <a:schemeClr val="bg1">
              <a:lumMod val="50000"/>
              <a:alpha val="25000"/>
            </a:schemeClr>
          </a:solidFill>
        </p:spPr>
        <p:txBody>
          <a:bodyPr wrap="square" rtlCol="0">
            <a:spAutoFit/>
          </a:bodyPr>
          <a:lstStyle/>
          <a:p>
            <a:r>
              <a:rPr kumimoji="1" lang="ja-JP" altLang="en-US" sz="1100" dirty="0" smtClean="0"/>
              <a:t>白浜町日置</a:t>
            </a:r>
            <a:endParaRPr kumimoji="1" lang="ja-JP" altLang="en-US" sz="1100" dirty="0"/>
          </a:p>
        </p:txBody>
      </p:sp>
      <p:sp>
        <p:nvSpPr>
          <p:cNvPr id="29" name="テキスト ボックス 28"/>
          <p:cNvSpPr txBox="1"/>
          <p:nvPr/>
        </p:nvSpPr>
        <p:spPr>
          <a:xfrm>
            <a:off x="4302615" y="5683686"/>
            <a:ext cx="705119" cy="261610"/>
          </a:xfrm>
          <a:prstGeom prst="rect">
            <a:avLst/>
          </a:prstGeom>
          <a:solidFill>
            <a:schemeClr val="bg1">
              <a:lumMod val="50000"/>
              <a:alpha val="25000"/>
            </a:schemeClr>
          </a:solidFill>
        </p:spPr>
        <p:txBody>
          <a:bodyPr wrap="square" rtlCol="0">
            <a:spAutoFit/>
          </a:bodyPr>
          <a:lstStyle/>
          <a:p>
            <a:r>
              <a:rPr kumimoji="1" lang="ja-JP" altLang="en-US" sz="1100" dirty="0" smtClean="0"/>
              <a:t>すさみ町</a:t>
            </a:r>
            <a:endParaRPr kumimoji="1" lang="ja-JP" altLang="en-US" sz="1100" dirty="0"/>
          </a:p>
        </p:txBody>
      </p:sp>
      <p:sp>
        <p:nvSpPr>
          <p:cNvPr id="30" name="テキスト ボックス 29"/>
          <p:cNvSpPr txBox="1"/>
          <p:nvPr/>
        </p:nvSpPr>
        <p:spPr>
          <a:xfrm>
            <a:off x="4492579" y="3937161"/>
            <a:ext cx="1076461" cy="261610"/>
          </a:xfrm>
          <a:prstGeom prst="rect">
            <a:avLst/>
          </a:prstGeom>
          <a:solidFill>
            <a:schemeClr val="bg1">
              <a:lumMod val="50000"/>
              <a:alpha val="25000"/>
            </a:schemeClr>
          </a:solidFill>
        </p:spPr>
        <p:txBody>
          <a:bodyPr wrap="square" rtlCol="0">
            <a:spAutoFit/>
          </a:bodyPr>
          <a:lstStyle/>
          <a:p>
            <a:r>
              <a:rPr kumimoji="1" lang="ja-JP" altLang="en-US" sz="1100" dirty="0" smtClean="0"/>
              <a:t>田辺市Ｃ団地</a:t>
            </a:r>
            <a:endParaRPr kumimoji="1" lang="ja-JP" altLang="en-US" sz="1100" dirty="0"/>
          </a:p>
        </p:txBody>
      </p:sp>
      <p:sp>
        <p:nvSpPr>
          <p:cNvPr id="31" name="テキスト ボックス 30"/>
          <p:cNvSpPr txBox="1"/>
          <p:nvPr/>
        </p:nvSpPr>
        <p:spPr>
          <a:xfrm>
            <a:off x="2159096" y="3464414"/>
            <a:ext cx="755020" cy="261610"/>
          </a:xfrm>
          <a:prstGeom prst="rect">
            <a:avLst/>
          </a:prstGeom>
          <a:solidFill>
            <a:schemeClr val="bg1">
              <a:lumMod val="50000"/>
              <a:alpha val="25000"/>
            </a:schemeClr>
          </a:solidFill>
        </p:spPr>
        <p:txBody>
          <a:bodyPr wrap="square" rtlCol="0">
            <a:spAutoFit/>
          </a:bodyPr>
          <a:lstStyle/>
          <a:p>
            <a:r>
              <a:rPr kumimoji="1" lang="ja-JP" altLang="en-US" sz="1100" dirty="0" smtClean="0"/>
              <a:t>市街地部</a:t>
            </a:r>
            <a:endParaRPr kumimoji="1" lang="ja-JP" altLang="en-US" sz="1100" dirty="0"/>
          </a:p>
        </p:txBody>
      </p:sp>
      <p:sp>
        <p:nvSpPr>
          <p:cNvPr id="32" name="テキスト ボックス 31"/>
          <p:cNvSpPr txBox="1"/>
          <p:nvPr/>
        </p:nvSpPr>
        <p:spPr>
          <a:xfrm>
            <a:off x="3081541" y="3449025"/>
            <a:ext cx="450761" cy="276999"/>
          </a:xfrm>
          <a:prstGeom prst="rect">
            <a:avLst/>
          </a:prstGeom>
          <a:noFill/>
        </p:spPr>
        <p:txBody>
          <a:bodyPr wrap="square" rtlCol="0">
            <a:spAutoFit/>
          </a:bodyPr>
          <a:lstStyle/>
          <a:p>
            <a:r>
              <a:rPr kumimoji="1" lang="en-US" altLang="ja-JP" sz="1200" dirty="0" smtClean="0"/>
              <a:t>15</a:t>
            </a:r>
            <a:endParaRPr kumimoji="1" lang="ja-JP" altLang="en-US" sz="1200" dirty="0"/>
          </a:p>
        </p:txBody>
      </p:sp>
      <p:sp>
        <p:nvSpPr>
          <p:cNvPr id="33" name="テキスト ボックス 32"/>
          <p:cNvSpPr txBox="1"/>
          <p:nvPr/>
        </p:nvSpPr>
        <p:spPr>
          <a:xfrm>
            <a:off x="4339105" y="3296731"/>
            <a:ext cx="450761" cy="276999"/>
          </a:xfrm>
          <a:prstGeom prst="rect">
            <a:avLst/>
          </a:prstGeom>
          <a:noFill/>
        </p:spPr>
        <p:txBody>
          <a:bodyPr wrap="square" rtlCol="0">
            <a:spAutoFit/>
          </a:bodyPr>
          <a:lstStyle/>
          <a:p>
            <a:r>
              <a:rPr kumimoji="1" lang="en-US" altLang="ja-JP" sz="1200" dirty="0" smtClean="0"/>
              <a:t>3</a:t>
            </a:r>
            <a:endParaRPr kumimoji="1" lang="ja-JP" altLang="en-US" sz="1200" dirty="0"/>
          </a:p>
        </p:txBody>
      </p:sp>
      <p:sp>
        <p:nvSpPr>
          <p:cNvPr id="26" name="テキスト ボックス 25"/>
          <p:cNvSpPr txBox="1"/>
          <p:nvPr/>
        </p:nvSpPr>
        <p:spPr>
          <a:xfrm>
            <a:off x="141668" y="6349285"/>
            <a:ext cx="8873543" cy="461665"/>
          </a:xfrm>
          <a:prstGeom prst="rect">
            <a:avLst/>
          </a:prstGeom>
          <a:noFill/>
        </p:spPr>
        <p:txBody>
          <a:bodyPr wrap="square" rtlCol="0">
            <a:spAutoFit/>
          </a:bodyPr>
          <a:lstStyle/>
          <a:p>
            <a:pPr algn="ctr"/>
            <a:r>
              <a:rPr kumimoji="1" lang="ja-JP" altLang="en-US" sz="2400" dirty="0" smtClean="0"/>
              <a:t>高台住宅地来住者の従前居住地の分布②　田辺市Ｃ団地</a:t>
            </a:r>
            <a:endParaRPr kumimoji="1" lang="ja-JP" altLang="en-US" sz="2400" dirty="0"/>
          </a:p>
        </p:txBody>
      </p:sp>
      <p:sp>
        <p:nvSpPr>
          <p:cNvPr id="34" name="タイトル 1"/>
          <p:cNvSpPr txBox="1">
            <a:spLocks/>
          </p:cNvSpPr>
          <p:nvPr/>
        </p:nvSpPr>
        <p:spPr>
          <a:xfrm>
            <a:off x="711824" y="350671"/>
            <a:ext cx="7886700" cy="5746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t>対象住宅地の概要（３）</a:t>
            </a:r>
            <a:endParaRPr lang="ja-JP" altLang="en-US" sz="2800" dirty="0"/>
          </a:p>
        </p:txBody>
      </p:sp>
      <p:sp>
        <p:nvSpPr>
          <p:cNvPr id="35" name="テキスト ボックス 34"/>
          <p:cNvSpPr txBox="1"/>
          <p:nvPr/>
        </p:nvSpPr>
        <p:spPr>
          <a:xfrm>
            <a:off x="3606086" y="26145"/>
            <a:ext cx="5537914" cy="253916"/>
          </a:xfrm>
          <a:prstGeom prst="rect">
            <a:avLst/>
          </a:prstGeom>
          <a:noFill/>
        </p:spPr>
        <p:txBody>
          <a:bodyPr wrap="square" rtlCol="0">
            <a:spAutoFit/>
          </a:bodyPr>
          <a:lstStyle/>
          <a:p>
            <a:r>
              <a:rPr lang="ja-JP" altLang="en-US" sz="1050" dirty="0"/>
              <a:t>東日本大震災前後における和歌山県沿岸部の高台住宅地来住者の変化に</a:t>
            </a:r>
            <a:r>
              <a:rPr lang="ja-JP" altLang="en-US" sz="1050" dirty="0" smtClean="0"/>
              <a:t>ついて　沼野夏生</a:t>
            </a:r>
            <a:endParaRPr kumimoji="1" lang="ja-JP" altLang="en-US" sz="1050" dirty="0"/>
          </a:p>
        </p:txBody>
      </p:sp>
    </p:spTree>
    <p:extLst>
      <p:ext uri="{BB962C8B-B14F-4D97-AF65-F5344CB8AC3E}">
        <p14:creationId xmlns:p14="http://schemas.microsoft.com/office/powerpoint/2010/main" val="1510148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東日本大震災後の来住世帯特性の変化</a:t>
            </a:r>
            <a:endParaRPr kumimoji="1" lang="ja-JP" altLang="en-US" dirty="0"/>
          </a:p>
        </p:txBody>
      </p:sp>
      <p:sp>
        <p:nvSpPr>
          <p:cNvPr id="3" name="コンテンツ プレースホルダー 2"/>
          <p:cNvSpPr>
            <a:spLocks noGrp="1"/>
          </p:cNvSpPr>
          <p:nvPr>
            <p:ph idx="1"/>
          </p:nvPr>
        </p:nvSpPr>
        <p:spPr>
          <a:xfrm>
            <a:off x="628650" y="1232973"/>
            <a:ext cx="7886700" cy="2463263"/>
          </a:xfrm>
        </p:spPr>
        <p:txBody>
          <a:bodyPr>
            <a:normAutofit/>
          </a:bodyPr>
          <a:lstStyle/>
          <a:p>
            <a:pPr>
              <a:buFont typeface="Wingdings" panose="05000000000000000000" pitchFamily="2" charset="2"/>
              <a:buChar char="Ø"/>
            </a:pPr>
            <a:r>
              <a:rPr kumimoji="1" lang="ja-JP" altLang="en-US" dirty="0" smtClean="0"/>
              <a:t>転居動機、居住地選択理由に</a:t>
            </a:r>
            <a:r>
              <a:rPr kumimoji="1" lang="ja-JP" altLang="en-US" u="heavy" dirty="0" smtClean="0">
                <a:uFill>
                  <a:solidFill>
                    <a:srgbClr val="C00000"/>
                  </a:solidFill>
                </a:uFill>
              </a:rPr>
              <a:t>災害危険回避志向</a:t>
            </a:r>
            <a:r>
              <a:rPr kumimoji="1" lang="ja-JP" altLang="en-US" dirty="0" smtClean="0"/>
              <a:t>が</a:t>
            </a:r>
            <a:r>
              <a:rPr lang="ja-JP" altLang="en-US" dirty="0"/>
              <a:t>一層</a:t>
            </a:r>
            <a:r>
              <a:rPr lang="ja-JP" altLang="en-US" dirty="0" smtClean="0"/>
              <a:t>強まった</a:t>
            </a:r>
          </a:p>
          <a:p>
            <a:pPr>
              <a:buFont typeface="Wingdings" panose="05000000000000000000" pitchFamily="2" charset="2"/>
              <a:buChar char="Ø"/>
            </a:pPr>
            <a:r>
              <a:rPr kumimoji="1" lang="ja-JP" altLang="en-US" u="heavy" dirty="0" smtClean="0">
                <a:uFill>
                  <a:solidFill>
                    <a:srgbClr val="C00000"/>
                  </a:solidFill>
                </a:uFill>
              </a:rPr>
              <a:t>津波を避けて高所を選ぶ意識</a:t>
            </a:r>
            <a:r>
              <a:rPr kumimoji="1" lang="ja-JP" altLang="en-US" dirty="0" smtClean="0"/>
              <a:t>がより強まった</a:t>
            </a:r>
          </a:p>
          <a:p>
            <a:pPr>
              <a:buFont typeface="Wingdings" panose="05000000000000000000" pitchFamily="2" charset="2"/>
              <a:buChar char="Ø"/>
            </a:pPr>
            <a:r>
              <a:rPr kumimoji="1" lang="ja-JP" altLang="en-US" u="heavy" dirty="0" smtClean="0">
                <a:uFill>
                  <a:solidFill>
                    <a:srgbClr val="C00000"/>
                  </a:solidFill>
                </a:uFill>
              </a:rPr>
              <a:t>低地部（特に</a:t>
            </a:r>
            <a:r>
              <a:rPr kumimoji="1" lang="en-US" altLang="ja-JP" u="heavy" dirty="0" smtClean="0">
                <a:uFill>
                  <a:solidFill>
                    <a:srgbClr val="C00000"/>
                  </a:solidFill>
                </a:uFill>
              </a:rPr>
              <a:t>10</a:t>
            </a:r>
            <a:r>
              <a:rPr kumimoji="1" lang="ja-JP" altLang="en-US" u="heavy" dirty="0" smtClean="0">
                <a:uFill>
                  <a:solidFill>
                    <a:srgbClr val="C00000"/>
                  </a:solidFill>
                </a:uFill>
              </a:rPr>
              <a:t>～</a:t>
            </a:r>
            <a:r>
              <a:rPr lang="en-US" altLang="ja-JP" u="heavy" dirty="0" smtClean="0">
                <a:uFill>
                  <a:solidFill>
                    <a:srgbClr val="C00000"/>
                  </a:solidFill>
                </a:uFill>
              </a:rPr>
              <a:t>30m</a:t>
            </a:r>
            <a:r>
              <a:rPr kumimoji="1" lang="ja-JP" altLang="en-US" u="heavy" dirty="0" smtClean="0">
                <a:uFill>
                  <a:solidFill>
                    <a:srgbClr val="C00000"/>
                  </a:solidFill>
                </a:uFill>
              </a:rPr>
              <a:t>）の市街地・漁村からの来住</a:t>
            </a:r>
            <a:r>
              <a:rPr kumimoji="1" lang="ja-JP" altLang="en-US" dirty="0" smtClean="0"/>
              <a:t>、</a:t>
            </a:r>
            <a:r>
              <a:rPr kumimoji="1" lang="ja-JP" altLang="en-US" u="heavy" dirty="0" smtClean="0">
                <a:uFill>
                  <a:solidFill>
                    <a:srgbClr val="C00000"/>
                  </a:solidFill>
                </a:uFill>
              </a:rPr>
              <a:t>持家からの住替え</a:t>
            </a:r>
            <a:r>
              <a:rPr kumimoji="1" lang="ja-JP" altLang="en-US" dirty="0" smtClean="0"/>
              <a:t>が相対的に増加した</a:t>
            </a:r>
          </a:p>
          <a:p>
            <a:pPr>
              <a:buFont typeface="Wingdings" panose="05000000000000000000" pitchFamily="2" charset="2"/>
              <a:buChar char="Ø"/>
            </a:pPr>
            <a:r>
              <a:rPr kumimoji="1" lang="ja-JP" altLang="en-US" u="heavy" dirty="0" smtClean="0">
                <a:uFill>
                  <a:solidFill>
                    <a:srgbClr val="C00000"/>
                  </a:solidFill>
                </a:uFill>
              </a:rPr>
              <a:t>買物環境、景観や自然環境</a:t>
            </a:r>
            <a:r>
              <a:rPr kumimoji="1" lang="ja-JP" altLang="en-US" dirty="0" smtClean="0">
                <a:uFill>
                  <a:solidFill>
                    <a:srgbClr val="C00000"/>
                  </a:solidFill>
                </a:uFill>
              </a:rPr>
              <a:t>への満足度が低下</a:t>
            </a:r>
            <a:r>
              <a:rPr kumimoji="1" lang="ja-JP" altLang="en-US" dirty="0" smtClean="0"/>
              <a:t>した</a:t>
            </a:r>
          </a:p>
          <a:p>
            <a:pPr>
              <a:buFont typeface="Wingdings" panose="05000000000000000000" pitchFamily="2" charset="2"/>
              <a:buChar char="Ø"/>
            </a:pP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119559251"/>
              </p:ext>
            </p:extLst>
          </p:nvPr>
        </p:nvGraphicFramePr>
        <p:xfrm>
          <a:off x="258785" y="3709472"/>
          <a:ext cx="52006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2391984655"/>
              </p:ext>
            </p:extLst>
          </p:nvPr>
        </p:nvGraphicFramePr>
        <p:xfrm>
          <a:off x="5356874" y="3696236"/>
          <a:ext cx="3467100" cy="295274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直線コネクタ 9"/>
          <p:cNvCxnSpPr/>
          <p:nvPr/>
        </p:nvCxnSpPr>
        <p:spPr>
          <a:xfrm>
            <a:off x="3400023" y="3863662"/>
            <a:ext cx="0" cy="142955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606085" y="12879"/>
            <a:ext cx="5537914" cy="253916"/>
          </a:xfrm>
          <a:prstGeom prst="rect">
            <a:avLst/>
          </a:prstGeom>
          <a:noFill/>
        </p:spPr>
        <p:txBody>
          <a:bodyPr wrap="square" rtlCol="0">
            <a:spAutoFit/>
          </a:bodyPr>
          <a:lstStyle/>
          <a:p>
            <a:r>
              <a:rPr lang="ja-JP" altLang="en-US" sz="1050" dirty="0"/>
              <a:t>東日本大震災前後における和歌山県沿岸部の高台住宅地来住者の変化に</a:t>
            </a:r>
            <a:r>
              <a:rPr lang="ja-JP" altLang="en-US" sz="1050" dirty="0" smtClean="0"/>
              <a:t>ついて　沼野夏生</a:t>
            </a:r>
            <a:endParaRPr kumimoji="1" lang="ja-JP" altLang="en-US" sz="1050" dirty="0"/>
          </a:p>
        </p:txBody>
      </p:sp>
      <p:sp>
        <p:nvSpPr>
          <p:cNvPr id="5" name="円/楕円 4"/>
          <p:cNvSpPr/>
          <p:nvPr/>
        </p:nvSpPr>
        <p:spPr>
          <a:xfrm>
            <a:off x="3284113" y="3863662"/>
            <a:ext cx="1378039" cy="199622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927649" y="3863662"/>
            <a:ext cx="1378039" cy="199622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2093790" y="3863662"/>
            <a:ext cx="759854" cy="199622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640907" y="3577553"/>
            <a:ext cx="987044" cy="241112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5585776" y="4861774"/>
            <a:ext cx="61127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7852624" y="5419859"/>
            <a:ext cx="61127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692463" y="5419859"/>
            <a:ext cx="68258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97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xit" presetSubtype="0" fill="hold" grpId="1"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xit" presetSubtype="0" fill="hold" grpId="1"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12" grpId="0" animBg="1"/>
      <p:bldP spid="12"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148108" y="2575628"/>
            <a:ext cx="4214629" cy="4197938"/>
          </a:xfrm>
          <a:prstGeom prst="rect">
            <a:avLst/>
          </a:prstGeom>
        </p:spPr>
      </p:pic>
      <p:sp>
        <p:nvSpPr>
          <p:cNvPr id="2" name="タイトル 1"/>
          <p:cNvSpPr>
            <a:spLocks noGrp="1"/>
          </p:cNvSpPr>
          <p:nvPr>
            <p:ph type="title"/>
          </p:nvPr>
        </p:nvSpPr>
        <p:spPr>
          <a:xfrm>
            <a:off x="628649" y="326828"/>
            <a:ext cx="7886700" cy="574674"/>
          </a:xfrm>
        </p:spPr>
        <p:txBody>
          <a:bodyPr/>
          <a:lstStyle/>
          <a:p>
            <a:r>
              <a:rPr kumimoji="1" lang="ja-JP" altLang="en-US" dirty="0" smtClean="0"/>
              <a:t>新たな集団移転制度への評価（自由意見）</a:t>
            </a:r>
            <a:endParaRPr kumimoji="1" lang="ja-JP" altLang="en-US" dirty="0"/>
          </a:p>
        </p:txBody>
      </p:sp>
      <p:sp>
        <p:nvSpPr>
          <p:cNvPr id="3" name="テキスト ボックス 2"/>
          <p:cNvSpPr txBox="1"/>
          <p:nvPr/>
        </p:nvSpPr>
        <p:spPr>
          <a:xfrm>
            <a:off x="495835" y="922707"/>
            <a:ext cx="8152327" cy="1200329"/>
          </a:xfrm>
          <a:prstGeom prst="rect">
            <a:avLst/>
          </a:prstGeom>
          <a:solidFill>
            <a:schemeClr val="accent2">
              <a:lumMod val="40000"/>
              <a:lumOff val="60000"/>
            </a:schemeClr>
          </a:solidFill>
        </p:spPr>
        <p:txBody>
          <a:bodyPr wrap="square" rtlCol="0">
            <a:spAutoFit/>
          </a:bodyPr>
          <a:lstStyle/>
          <a:p>
            <a:r>
              <a:rPr kumimoji="1" lang="ja-JP" altLang="en-US" dirty="0" smtClean="0"/>
              <a:t>質問：</a:t>
            </a:r>
            <a:r>
              <a:rPr lang="ja-JP" altLang="en-US" dirty="0"/>
              <a:t>現在の防災集団移転制度（地区内のまとまった数の世帯が、</a:t>
            </a:r>
            <a:r>
              <a:rPr lang="ja-JP" altLang="en-US" u="heavy" dirty="0" smtClean="0"/>
              <a:t>いっせいに</a:t>
            </a:r>
            <a:r>
              <a:rPr lang="ja-JP" altLang="en-US" dirty="0" smtClean="0"/>
              <a:t>計画移転地に移り住む）と違い、</a:t>
            </a:r>
            <a:r>
              <a:rPr lang="en-US" altLang="ja-JP" dirty="0"/>
              <a:t>20</a:t>
            </a:r>
            <a:r>
              <a:rPr lang="ja-JP" altLang="en-US" dirty="0"/>
              <a:t>～</a:t>
            </a:r>
            <a:r>
              <a:rPr lang="en-US" altLang="ja-JP" dirty="0"/>
              <a:t>30</a:t>
            </a:r>
            <a:r>
              <a:rPr lang="ja-JP" altLang="en-US" dirty="0" smtClean="0"/>
              <a:t>年の間の</a:t>
            </a:r>
            <a:r>
              <a:rPr lang="ja-JP" altLang="en-US" u="heavy" dirty="0" smtClean="0"/>
              <a:t>各世帯が都合の良い時期に</a:t>
            </a:r>
            <a:r>
              <a:rPr lang="ja-JP" altLang="en-US" dirty="0" smtClean="0"/>
              <a:t>計画的</a:t>
            </a:r>
            <a:r>
              <a:rPr lang="ja-JP" altLang="en-US" dirty="0"/>
              <a:t>に移転する制度ができたとすれば、あなたは</a:t>
            </a:r>
            <a:r>
              <a:rPr lang="ja-JP" altLang="en-US" dirty="0" smtClean="0"/>
              <a:t>良い</a:t>
            </a:r>
            <a:r>
              <a:rPr lang="ja-JP" altLang="en-US" dirty="0"/>
              <a:t>と思いますか。そうでもないと思いますか</a:t>
            </a:r>
            <a:r>
              <a:rPr lang="ja-JP" altLang="en-US" dirty="0" smtClean="0"/>
              <a:t>。できれば理由も含めてお書きください。</a:t>
            </a:r>
            <a:endParaRPr kumimoji="1" lang="ja-JP" altLang="en-US" dirty="0"/>
          </a:p>
        </p:txBody>
      </p:sp>
      <p:sp>
        <p:nvSpPr>
          <p:cNvPr id="4" name="テキスト ボックス 3"/>
          <p:cNvSpPr txBox="1"/>
          <p:nvPr/>
        </p:nvSpPr>
        <p:spPr>
          <a:xfrm>
            <a:off x="495835" y="2164666"/>
            <a:ext cx="8152327" cy="369332"/>
          </a:xfrm>
          <a:prstGeom prst="rect">
            <a:avLst/>
          </a:prstGeom>
          <a:noFill/>
        </p:spPr>
        <p:txBody>
          <a:bodyPr wrap="square" rtlCol="0">
            <a:spAutoFit/>
          </a:bodyPr>
          <a:lstStyle/>
          <a:p>
            <a:r>
              <a:rPr kumimoji="1" lang="ja-JP" altLang="en-US" dirty="0" smtClean="0"/>
              <a:t>結果：肯定</a:t>
            </a:r>
            <a:r>
              <a:rPr kumimoji="1" lang="en-US" altLang="ja-JP" dirty="0" smtClean="0"/>
              <a:t>19</a:t>
            </a:r>
            <a:r>
              <a:rPr kumimoji="1" lang="ja-JP" altLang="en-US" dirty="0" err="1" smtClean="0"/>
              <a:t>、</a:t>
            </a:r>
            <a:r>
              <a:rPr kumimoji="1" lang="ja-JP" altLang="en-US" dirty="0" smtClean="0"/>
              <a:t>否定または疑問</a:t>
            </a:r>
            <a:r>
              <a:rPr kumimoji="1" lang="en-US" altLang="ja-JP" dirty="0" smtClean="0"/>
              <a:t>10</a:t>
            </a:r>
            <a:r>
              <a:rPr kumimoji="1" lang="ja-JP" altLang="en-US" dirty="0" smtClean="0"/>
              <a:t>（他は質問意図から逸脱する回答が多い）</a:t>
            </a:r>
            <a:endParaRPr kumimoji="1" lang="ja-JP" altLang="en-US" dirty="0"/>
          </a:p>
        </p:txBody>
      </p:sp>
      <p:pic>
        <p:nvPicPr>
          <p:cNvPr id="5" name="図 4"/>
          <p:cNvPicPr>
            <a:picLocks noChangeAspect="1"/>
          </p:cNvPicPr>
          <p:nvPr/>
        </p:nvPicPr>
        <p:blipFill>
          <a:blip r:embed="rId4"/>
          <a:stretch>
            <a:fillRect/>
          </a:stretch>
        </p:blipFill>
        <p:spPr>
          <a:xfrm>
            <a:off x="4700790" y="2590698"/>
            <a:ext cx="4443210" cy="4280454"/>
          </a:xfrm>
          <a:prstGeom prst="rect">
            <a:avLst/>
          </a:prstGeom>
        </p:spPr>
      </p:pic>
      <p:sp>
        <p:nvSpPr>
          <p:cNvPr id="7" name="テキスト ボックス 6"/>
          <p:cNvSpPr txBox="1"/>
          <p:nvPr/>
        </p:nvSpPr>
        <p:spPr>
          <a:xfrm>
            <a:off x="3734874" y="6048284"/>
            <a:ext cx="2859110" cy="338554"/>
          </a:xfrm>
          <a:prstGeom prst="rect">
            <a:avLst/>
          </a:prstGeom>
          <a:noFill/>
        </p:spPr>
        <p:txBody>
          <a:bodyPr wrap="square" rtlCol="0">
            <a:spAutoFit/>
          </a:bodyPr>
          <a:lstStyle/>
          <a:p>
            <a:r>
              <a:rPr kumimoji="1" lang="ja-JP" altLang="en-US" sz="1600" dirty="0" smtClean="0"/>
              <a:t>←肯定　否定または疑問→</a:t>
            </a:r>
            <a:endParaRPr kumimoji="1" lang="ja-JP" altLang="en-US" sz="1600" dirty="0"/>
          </a:p>
        </p:txBody>
      </p:sp>
      <p:sp>
        <p:nvSpPr>
          <p:cNvPr id="8" name="テキスト ボックス 7"/>
          <p:cNvSpPr txBox="1"/>
          <p:nvPr/>
        </p:nvSpPr>
        <p:spPr>
          <a:xfrm>
            <a:off x="1511793" y="2850333"/>
            <a:ext cx="3490175" cy="276999"/>
          </a:xfrm>
          <a:prstGeom prst="rect">
            <a:avLst/>
          </a:prstGeom>
          <a:noFill/>
        </p:spPr>
        <p:txBody>
          <a:bodyPr wrap="square" rtlCol="0">
            <a:spAutoFit/>
          </a:bodyPr>
          <a:lstStyle/>
          <a:p>
            <a:pPr algn="ctr"/>
            <a:r>
              <a:rPr kumimoji="1" lang="en-US" altLang="ja-JP" sz="1200" dirty="0" smtClean="0"/>
              <a:t>KH Coder</a:t>
            </a:r>
            <a:r>
              <a:rPr kumimoji="1" lang="ja-JP" altLang="en-US" sz="1200" dirty="0" smtClean="0"/>
              <a:t>による抽出語の共起ネットワーク図</a:t>
            </a:r>
            <a:endParaRPr kumimoji="1" lang="ja-JP" altLang="en-US" sz="1200" dirty="0"/>
          </a:p>
        </p:txBody>
      </p:sp>
      <p:sp>
        <p:nvSpPr>
          <p:cNvPr id="9" name="正方形/長方形 8"/>
          <p:cNvSpPr/>
          <p:nvPr/>
        </p:nvSpPr>
        <p:spPr>
          <a:xfrm rot="21208054">
            <a:off x="706971" y="3308638"/>
            <a:ext cx="3305123" cy="309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rot="4207271">
            <a:off x="5601241" y="4289594"/>
            <a:ext cx="1467619" cy="2949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14995155">
            <a:off x="3937512" y="4060262"/>
            <a:ext cx="3345471" cy="309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rot="20937070">
            <a:off x="1988675" y="4346812"/>
            <a:ext cx="1435361" cy="419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rot="18169771">
            <a:off x="675202" y="4571033"/>
            <a:ext cx="2268741" cy="1790529"/>
          </a:xfrm>
          <a:prstGeom prst="ellipse">
            <a:avLst/>
          </a:prstGeom>
          <a:no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606085" y="12879"/>
            <a:ext cx="5537914" cy="253916"/>
          </a:xfrm>
          <a:prstGeom prst="rect">
            <a:avLst/>
          </a:prstGeom>
          <a:noFill/>
        </p:spPr>
        <p:txBody>
          <a:bodyPr wrap="square" rtlCol="0">
            <a:spAutoFit/>
          </a:bodyPr>
          <a:lstStyle/>
          <a:p>
            <a:r>
              <a:rPr lang="ja-JP" altLang="en-US" sz="1050" dirty="0"/>
              <a:t>東日本大震災前後における和歌山県沿岸部の高台住宅地来住者の変化に</a:t>
            </a:r>
            <a:r>
              <a:rPr lang="ja-JP" altLang="en-US" sz="1050" dirty="0" smtClean="0"/>
              <a:t>ついて　沼野夏生</a:t>
            </a:r>
            <a:endParaRPr kumimoji="1" lang="ja-JP" altLang="en-US" sz="1050" dirty="0"/>
          </a:p>
        </p:txBody>
      </p:sp>
    </p:spTree>
    <p:extLst>
      <p:ext uri="{BB962C8B-B14F-4D97-AF65-F5344CB8AC3E}">
        <p14:creationId xmlns:p14="http://schemas.microsoft.com/office/powerpoint/2010/main" val="3940388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自由意見の解釈</a:t>
            </a:r>
            <a:endParaRPr kumimoji="1" lang="ja-JP" altLang="en-US" dirty="0"/>
          </a:p>
        </p:txBody>
      </p:sp>
      <p:sp>
        <p:nvSpPr>
          <p:cNvPr id="3" name="コンテンツ プレースホルダー 2"/>
          <p:cNvSpPr>
            <a:spLocks noGrp="1"/>
          </p:cNvSpPr>
          <p:nvPr>
            <p:ph idx="1"/>
          </p:nvPr>
        </p:nvSpPr>
        <p:spPr/>
        <p:txBody>
          <a:bodyPr>
            <a:normAutofit/>
          </a:bodyPr>
          <a:lstStyle/>
          <a:p>
            <a:pPr>
              <a:buFont typeface="Wingdings" panose="05000000000000000000" pitchFamily="2" charset="2"/>
              <a:buChar char="Ø"/>
            </a:pPr>
            <a:r>
              <a:rPr kumimoji="1" lang="ja-JP" altLang="en-US" dirty="0" smtClean="0"/>
              <a:t>長期的な計画的高所移転を肯定する意見（</a:t>
            </a:r>
            <a:r>
              <a:rPr kumimoji="1" lang="en-US" altLang="ja-JP" dirty="0" smtClean="0"/>
              <a:t>19</a:t>
            </a:r>
            <a:r>
              <a:rPr kumimoji="1" lang="ja-JP" altLang="en-US" dirty="0" smtClean="0"/>
              <a:t>）</a:t>
            </a:r>
          </a:p>
          <a:p>
            <a:pPr marL="457200" lvl="1" indent="0">
              <a:buNone/>
            </a:pPr>
            <a:r>
              <a:rPr lang="ja-JP" altLang="en-US" dirty="0" smtClean="0"/>
              <a:t>代表例：</a:t>
            </a:r>
            <a:r>
              <a:rPr lang="ja-JP" altLang="en-US" dirty="0">
                <a:solidFill>
                  <a:srgbClr val="0070C0"/>
                </a:solidFill>
              </a:rPr>
              <a:t>「子どもの</a:t>
            </a:r>
            <a:r>
              <a:rPr lang="ja-JP" altLang="en-US" dirty="0" smtClean="0">
                <a:solidFill>
                  <a:srgbClr val="0070C0"/>
                </a:solidFill>
              </a:rPr>
              <a:t>学校や</a:t>
            </a:r>
            <a:r>
              <a:rPr lang="ja-JP" altLang="en-US" dirty="0">
                <a:solidFill>
                  <a:srgbClr val="0070C0"/>
                </a:solidFill>
              </a:rPr>
              <a:t>仕事の</a:t>
            </a:r>
            <a:r>
              <a:rPr lang="ja-JP" altLang="en-US" dirty="0" smtClean="0">
                <a:solidFill>
                  <a:srgbClr val="0070C0"/>
                </a:solidFill>
              </a:rPr>
              <a:t>都合上一斉に</a:t>
            </a:r>
            <a:r>
              <a:rPr lang="ja-JP" altLang="en-US" dirty="0">
                <a:solidFill>
                  <a:srgbClr val="0070C0"/>
                </a:solidFill>
              </a:rPr>
              <a:t>移り住むのは困難だと思うので各家庭が都合の良い時期にというのは良い」</a:t>
            </a:r>
            <a:endParaRPr lang="ja-JP" altLang="en-US" dirty="0" smtClean="0">
              <a:solidFill>
                <a:srgbClr val="0070C0"/>
              </a:solidFill>
            </a:endParaRPr>
          </a:p>
          <a:p>
            <a:pPr marL="457200" lvl="1" indent="0">
              <a:buNone/>
            </a:pPr>
            <a:r>
              <a:rPr kumimoji="1" lang="ja-JP" altLang="en-US" dirty="0" smtClean="0"/>
              <a:t>→ほとんどが</a:t>
            </a:r>
            <a:r>
              <a:rPr kumimoji="1" lang="ja-JP" altLang="en-US" dirty="0" smtClean="0">
                <a:solidFill>
                  <a:srgbClr val="C00000"/>
                </a:solidFill>
              </a:rPr>
              <a:t>家族のライフステージ的な都合の違い</a:t>
            </a:r>
            <a:r>
              <a:rPr kumimoji="1" lang="ja-JP" altLang="en-US" dirty="0" smtClean="0"/>
              <a:t>を挙げ、それに合わせるための</a:t>
            </a:r>
            <a:r>
              <a:rPr kumimoji="1" lang="ja-JP" altLang="en-US" dirty="0" smtClean="0">
                <a:solidFill>
                  <a:srgbClr val="C00000"/>
                </a:solidFill>
              </a:rPr>
              <a:t>長期性を評価</a:t>
            </a:r>
            <a:r>
              <a:rPr kumimoji="1" lang="ja-JP" altLang="en-US" dirty="0" smtClean="0"/>
              <a:t>（学校</a:t>
            </a:r>
            <a:r>
              <a:rPr kumimoji="1" lang="en-US" altLang="ja-JP" dirty="0" smtClean="0"/>
              <a:t>,</a:t>
            </a:r>
            <a:r>
              <a:rPr kumimoji="1" lang="ja-JP" altLang="en-US" dirty="0" smtClean="0"/>
              <a:t>仕事</a:t>
            </a:r>
            <a:r>
              <a:rPr kumimoji="1" lang="en-US" altLang="ja-JP" dirty="0" smtClean="0"/>
              <a:t>,</a:t>
            </a:r>
            <a:r>
              <a:rPr kumimoji="1" lang="ja-JP" altLang="en-US" dirty="0" smtClean="0"/>
              <a:t>家計</a:t>
            </a:r>
            <a:r>
              <a:rPr kumimoji="1" lang="en-US" altLang="ja-JP" dirty="0" smtClean="0"/>
              <a:t>,</a:t>
            </a:r>
            <a:r>
              <a:rPr kumimoji="1" lang="ja-JP" altLang="en-US" dirty="0" smtClean="0"/>
              <a:t>高齢化等）</a:t>
            </a:r>
          </a:p>
          <a:p>
            <a:pPr>
              <a:buFont typeface="Wingdings" panose="05000000000000000000" pitchFamily="2" charset="2"/>
              <a:buChar char="Ø"/>
            </a:pPr>
            <a:r>
              <a:rPr kumimoji="1" lang="ja-JP" altLang="en-US" dirty="0" smtClean="0"/>
              <a:t>否定または疑問の意見（</a:t>
            </a:r>
            <a:r>
              <a:rPr kumimoji="1" lang="en-US" altLang="ja-JP" dirty="0" smtClean="0"/>
              <a:t>10</a:t>
            </a:r>
            <a:r>
              <a:rPr kumimoji="1" lang="ja-JP" altLang="en-US" dirty="0" smtClean="0"/>
              <a:t>）</a:t>
            </a:r>
          </a:p>
          <a:p>
            <a:pPr marL="457200" lvl="1" indent="0">
              <a:buNone/>
            </a:pPr>
            <a:r>
              <a:rPr lang="ja-JP" altLang="en-US" dirty="0"/>
              <a:t>代表例</a:t>
            </a:r>
            <a:r>
              <a:rPr lang="ja-JP" altLang="en-US" dirty="0" smtClean="0"/>
              <a:t>：</a:t>
            </a:r>
            <a:r>
              <a:rPr lang="ja-JP" altLang="en-US" dirty="0" smtClean="0">
                <a:solidFill>
                  <a:srgbClr val="0070C0"/>
                </a:solidFill>
              </a:rPr>
              <a:t>「防災</a:t>
            </a:r>
            <a:r>
              <a:rPr lang="ja-JP" altLang="en-US" dirty="0">
                <a:solidFill>
                  <a:srgbClr val="0070C0"/>
                </a:solidFill>
              </a:rPr>
              <a:t>意識が高いうちに一気にしてしまわないと中途半端なものになり地域が分断されてしまい不便な地域に</a:t>
            </a:r>
            <a:r>
              <a:rPr lang="ja-JP" altLang="en-US" dirty="0" smtClean="0">
                <a:solidFill>
                  <a:srgbClr val="0070C0"/>
                </a:solidFill>
              </a:rPr>
              <a:t>なる」</a:t>
            </a:r>
            <a:endParaRPr lang="en-US" altLang="ja-JP" dirty="0" smtClean="0">
              <a:solidFill>
                <a:srgbClr val="0070C0"/>
              </a:solidFill>
            </a:endParaRPr>
          </a:p>
          <a:p>
            <a:pPr marL="457200" lvl="1" indent="0">
              <a:buNone/>
            </a:pPr>
            <a:r>
              <a:rPr kumimoji="1" lang="ja-JP" altLang="en-US" dirty="0" smtClean="0"/>
              <a:t>→素早い移転でないと、</a:t>
            </a:r>
            <a:r>
              <a:rPr kumimoji="1" lang="ja-JP" altLang="en-US" dirty="0" smtClean="0">
                <a:solidFill>
                  <a:srgbClr val="C00000"/>
                </a:solidFill>
              </a:rPr>
              <a:t>計画実現が難しい</a:t>
            </a:r>
            <a:r>
              <a:rPr kumimoji="1" lang="ja-JP" altLang="en-US" dirty="0" smtClean="0"/>
              <a:t>／</a:t>
            </a:r>
            <a:r>
              <a:rPr kumimoji="1" lang="ja-JP" altLang="en-US" dirty="0" smtClean="0">
                <a:solidFill>
                  <a:srgbClr val="C00000"/>
                </a:solidFill>
              </a:rPr>
              <a:t>災害に間に合わない</a:t>
            </a:r>
            <a:r>
              <a:rPr kumimoji="1" lang="ja-JP" altLang="en-US" dirty="0" smtClean="0"/>
              <a:t>のではという意見。長期の利点も認める中間的意見もあり</a:t>
            </a:r>
          </a:p>
          <a:p>
            <a:pPr>
              <a:buFont typeface="Wingdings" panose="05000000000000000000" pitchFamily="2" charset="2"/>
              <a:buChar char="Ø"/>
            </a:pPr>
            <a:r>
              <a:rPr kumimoji="1" lang="ja-JP" altLang="en-US" dirty="0" smtClean="0"/>
              <a:t>その他の論点</a:t>
            </a:r>
          </a:p>
          <a:p>
            <a:pPr marL="457200" lvl="1" indent="0">
              <a:buNone/>
            </a:pPr>
            <a:r>
              <a:rPr kumimoji="1" lang="ja-JP" altLang="en-US" dirty="0" smtClean="0"/>
              <a:t>計画的集団移転そのものに反対の意見。自主移転を実行した者として行政の支援を否定し自己責任でやるべきという意見と、そもそも移転すべきでないとする意見あり</a:t>
            </a:r>
          </a:p>
          <a:p>
            <a:pPr marL="457200" lvl="1" indent="0">
              <a:buNone/>
            </a:pPr>
            <a:r>
              <a:rPr kumimoji="1" lang="ja-JP" altLang="en-US" dirty="0" smtClean="0"/>
              <a:t>移転に際しもとのコミュニティのつながりを重視する意見と、移転先は自由に決めるべきとする意見あり</a:t>
            </a:r>
            <a:endParaRPr kumimoji="1" lang="en-US" altLang="ja-JP" dirty="0" smtClean="0"/>
          </a:p>
        </p:txBody>
      </p:sp>
      <p:sp>
        <p:nvSpPr>
          <p:cNvPr id="4" name="テキスト ボックス 3"/>
          <p:cNvSpPr txBox="1"/>
          <p:nvPr/>
        </p:nvSpPr>
        <p:spPr>
          <a:xfrm>
            <a:off x="3606085" y="12879"/>
            <a:ext cx="5537914" cy="253916"/>
          </a:xfrm>
          <a:prstGeom prst="rect">
            <a:avLst/>
          </a:prstGeom>
          <a:noFill/>
        </p:spPr>
        <p:txBody>
          <a:bodyPr wrap="square" rtlCol="0">
            <a:spAutoFit/>
          </a:bodyPr>
          <a:lstStyle/>
          <a:p>
            <a:r>
              <a:rPr lang="ja-JP" altLang="en-US" sz="1050" dirty="0"/>
              <a:t>東日本大震災前後における和歌山県沿岸部の高台住宅地来住者の変化に</a:t>
            </a:r>
            <a:r>
              <a:rPr lang="ja-JP" altLang="en-US" sz="1050" dirty="0" smtClean="0"/>
              <a:t>ついて　沼野夏生</a:t>
            </a:r>
            <a:endParaRPr kumimoji="1" lang="ja-JP" altLang="en-US" sz="1050" dirty="0"/>
          </a:p>
        </p:txBody>
      </p:sp>
    </p:spTree>
    <p:extLst>
      <p:ext uri="{BB962C8B-B14F-4D97-AF65-F5344CB8AC3E}">
        <p14:creationId xmlns:p14="http://schemas.microsoft.com/office/powerpoint/2010/main" val="223658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1236</TotalTime>
  <Words>830</Words>
  <Application>Microsoft Office PowerPoint</Application>
  <PresentationFormat>画面に合わせる (4:3)</PresentationFormat>
  <Paragraphs>110</Paragraphs>
  <Slides>9</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ＭＳ Ｐゴシック</vt:lpstr>
      <vt:lpstr>メイリオ</vt:lpstr>
      <vt:lpstr>Arial</vt:lpstr>
      <vt:lpstr>Calibri</vt:lpstr>
      <vt:lpstr>Wingdings</vt:lpstr>
      <vt:lpstr>Office テーマ</vt:lpstr>
      <vt:lpstr>東日本大震災前後における和歌山県沿岸部の高台住宅地来住者の変化について</vt:lpstr>
      <vt:lpstr>本研究の問題意識</vt:lpstr>
      <vt:lpstr>本報告の課題</vt:lpstr>
      <vt:lpstr>対象住宅地の概要（１）</vt:lpstr>
      <vt:lpstr>PowerPoint プレゼンテーション</vt:lpstr>
      <vt:lpstr>PowerPoint プレゼンテーション</vt:lpstr>
      <vt:lpstr>東日本大震災後の来住世帯特性の変化</vt:lpstr>
      <vt:lpstr>新たな集団移転制度への評価（自由意見）</vt:lpstr>
      <vt:lpstr>自由意見の解釈</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Numano</dc:creator>
  <cp:lastModifiedBy>Numano</cp:lastModifiedBy>
  <cp:revision>66</cp:revision>
  <cp:lastPrinted>2017-08-21T07:42:01Z</cp:lastPrinted>
  <dcterms:created xsi:type="dcterms:W3CDTF">2017-08-17T01:47:51Z</dcterms:created>
  <dcterms:modified xsi:type="dcterms:W3CDTF">2017-08-25T01:20:39Z</dcterms:modified>
</cp:coreProperties>
</file>